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63" r:id="rId5"/>
    <p:sldId id="267" r:id="rId6"/>
    <p:sldId id="268" r:id="rId7"/>
    <p:sldId id="259" r:id="rId8"/>
    <p:sldId id="274" r:id="rId9"/>
    <p:sldId id="260" r:id="rId10"/>
    <p:sldId id="261" r:id="rId11"/>
    <p:sldId id="273" r:id="rId12"/>
    <p:sldId id="265" r:id="rId13"/>
    <p:sldId id="272" r:id="rId14"/>
    <p:sldId id="266" r:id="rId15"/>
    <p:sldId id="269" r:id="rId16"/>
    <p:sldId id="270"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73327"/>
  </p:normalViewPr>
  <p:slideViewPr>
    <p:cSldViewPr snapToGrid="0" snapToObjects="1">
      <p:cViewPr varScale="1">
        <p:scale>
          <a:sx n="69" d="100"/>
          <a:sy n="69" d="100"/>
        </p:scale>
        <p:origin x="48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tiff>
</file>

<file path=ppt/media/image3.tiff>
</file>

<file path=ppt/media/image4.tiff>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99DAC0-88DE-704D-9D2A-E338FEA86EE0}" type="datetimeFigureOut">
              <a:rPr lang="en-US" smtClean="0"/>
              <a:t>5/2/17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45E1CD-5082-B341-B45A-56E6CC450FDB}" type="slidenum">
              <a:rPr lang="en-US" smtClean="0"/>
              <a:t>‹#›</a:t>
            </a:fld>
            <a:endParaRPr lang="en-US"/>
          </a:p>
        </p:txBody>
      </p:sp>
    </p:spTree>
    <p:extLst>
      <p:ext uri="{BB962C8B-B14F-4D97-AF65-F5344CB8AC3E}">
        <p14:creationId xmlns:p14="http://schemas.microsoft.com/office/powerpoint/2010/main" val="2105430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Breast cancer as</a:t>
            </a:r>
            <a:r>
              <a:rPr lang="en-US" baseline="0" dirty="0" smtClean="0"/>
              <a:t> the name suggest is related to the tissue. The cancerous cells spread outside the membrane of the breast tissue. Based on the part of the breast it is divided into two sub categories : Lobular and Ductal.</a:t>
            </a:r>
          </a:p>
          <a:p>
            <a:endParaRPr lang="en-US" dirty="0" smtClean="0"/>
          </a:p>
          <a:p>
            <a:r>
              <a:rPr lang="en-US" dirty="0" smtClean="0"/>
              <a:t>250 thousand new cases of invasive breast cancer are expected to be diagnosed in women in the US in 2017.</a:t>
            </a:r>
          </a:p>
          <a:p>
            <a:endParaRPr lang="en-US" dirty="0" smtClean="0"/>
          </a:p>
          <a:p>
            <a:r>
              <a:rPr lang="en-US" sz="1200" b="1" i="0" kern="1200" dirty="0" smtClean="0">
                <a:solidFill>
                  <a:schemeClr val="tx1"/>
                </a:solidFill>
                <a:effectLst/>
                <a:latin typeface="+mn-lt"/>
                <a:ea typeface="+mn-ea"/>
                <a:cs typeface="+mn-cs"/>
              </a:rPr>
              <a:t>Lobular carcinoma </a:t>
            </a:r>
            <a:r>
              <a:rPr lang="en-US" sz="1200" b="1" i="1" kern="1200" dirty="0" smtClean="0">
                <a:solidFill>
                  <a:schemeClr val="tx1"/>
                </a:solidFill>
                <a:effectLst/>
                <a:latin typeface="+mn-lt"/>
                <a:ea typeface="+mn-ea"/>
                <a:cs typeface="+mn-cs"/>
              </a:rPr>
              <a:t>in situ(LCIS)</a:t>
            </a:r>
            <a:endParaRPr lang="en-US" dirty="0"/>
          </a:p>
        </p:txBody>
      </p:sp>
      <p:sp>
        <p:nvSpPr>
          <p:cNvPr id="4" name="Slide Number Placeholder 3"/>
          <p:cNvSpPr>
            <a:spLocks noGrp="1"/>
          </p:cNvSpPr>
          <p:nvPr>
            <p:ph type="sldNum" sz="quarter" idx="10"/>
          </p:nvPr>
        </p:nvSpPr>
        <p:spPr/>
        <p:txBody>
          <a:bodyPr/>
          <a:lstStyle/>
          <a:p>
            <a:fld id="{A845E1CD-5082-B341-B45A-56E6CC450FDB}" type="slidenum">
              <a:rPr lang="en-US" smtClean="0"/>
              <a:t>3</a:t>
            </a:fld>
            <a:endParaRPr lang="en-US"/>
          </a:p>
        </p:txBody>
      </p:sp>
    </p:spTree>
    <p:extLst>
      <p:ext uri="{BB962C8B-B14F-4D97-AF65-F5344CB8AC3E}">
        <p14:creationId xmlns:p14="http://schemas.microsoft.com/office/powerpoint/2010/main" val="5261950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papers also used Pearson in place of Spearman for gene expression profiles.</a:t>
            </a:r>
          </a:p>
          <a:p>
            <a:r>
              <a:rPr lang="en-US" dirty="0" smtClean="0"/>
              <a:t>More dense networks in normal</a:t>
            </a:r>
            <a:r>
              <a:rPr lang="en-US" baseline="0" dirty="0" smtClean="0"/>
              <a:t> samples as compared to the cancer one.</a:t>
            </a:r>
            <a:endParaRPr lang="en-US" dirty="0"/>
          </a:p>
        </p:txBody>
      </p:sp>
      <p:sp>
        <p:nvSpPr>
          <p:cNvPr id="4" name="Slide Number Placeholder 3"/>
          <p:cNvSpPr>
            <a:spLocks noGrp="1"/>
          </p:cNvSpPr>
          <p:nvPr>
            <p:ph type="sldNum" sz="quarter" idx="10"/>
          </p:nvPr>
        </p:nvSpPr>
        <p:spPr/>
        <p:txBody>
          <a:bodyPr/>
          <a:lstStyle/>
          <a:p>
            <a:fld id="{A845E1CD-5082-B341-B45A-56E6CC450FDB}" type="slidenum">
              <a:rPr lang="en-US" smtClean="0"/>
              <a:t>15</a:t>
            </a:fld>
            <a:endParaRPr lang="en-US"/>
          </a:p>
        </p:txBody>
      </p:sp>
    </p:spTree>
    <p:extLst>
      <p:ext uri="{BB962C8B-B14F-4D97-AF65-F5344CB8AC3E}">
        <p14:creationId xmlns:p14="http://schemas.microsoft.com/office/powerpoint/2010/main" val="994062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(earlier called as The Cancer Genome Atlas (TCGA))</a:t>
            </a:r>
            <a:endParaRPr lang="en-US" dirty="0" smtClean="0"/>
          </a:p>
          <a:p>
            <a:r>
              <a:rPr lang="en-US" dirty="0" smtClean="0"/>
              <a:t>More than 1000</a:t>
            </a:r>
            <a:r>
              <a:rPr lang="en-US" baseline="0" dirty="0" smtClean="0"/>
              <a:t> breast cancer samples.</a:t>
            </a:r>
          </a:p>
          <a:p>
            <a:r>
              <a:rPr lang="en-US" baseline="0" dirty="0" smtClean="0"/>
              <a:t>About 38 tissues.</a:t>
            </a:r>
            <a:endParaRPr lang="en-US" dirty="0"/>
          </a:p>
        </p:txBody>
      </p:sp>
      <p:sp>
        <p:nvSpPr>
          <p:cNvPr id="4" name="Slide Number Placeholder 3"/>
          <p:cNvSpPr>
            <a:spLocks noGrp="1"/>
          </p:cNvSpPr>
          <p:nvPr>
            <p:ph type="sldNum" sz="quarter" idx="10"/>
          </p:nvPr>
        </p:nvSpPr>
        <p:spPr/>
        <p:txBody>
          <a:bodyPr/>
          <a:lstStyle/>
          <a:p>
            <a:fld id="{A845E1CD-5082-B341-B45A-56E6CC450FDB}" type="slidenum">
              <a:rPr lang="en-US" smtClean="0"/>
              <a:t>5</a:t>
            </a:fld>
            <a:endParaRPr lang="en-US"/>
          </a:p>
        </p:txBody>
      </p:sp>
    </p:spTree>
    <p:extLst>
      <p:ext uri="{BB962C8B-B14F-4D97-AF65-F5344CB8AC3E}">
        <p14:creationId xmlns:p14="http://schemas.microsoft.com/office/powerpoint/2010/main" val="2876736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x-none" b="1" dirty="0" smtClean="0">
                <a:latin typeface="Arial" charset="0"/>
              </a:rPr>
              <a:t>Speed</a:t>
            </a:r>
            <a:r>
              <a:rPr lang="en-US" altLang="x-none" b="1" baseline="0" dirty="0" smtClean="0">
                <a:latin typeface="Arial" charset="0"/>
              </a:rPr>
              <a:t> and Performance in Clustering</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Density</a:t>
            </a:r>
            <a:r>
              <a:rPr lang="en-US" baseline="0" dirty="0" smtClean="0"/>
              <a:t> is Clustering coefficient: no of connections divided by total number of possible connections.</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sum</a:t>
            </a:r>
            <a:r>
              <a:rPr lang="en-US" baseline="0" dirty="0" smtClean="0"/>
              <a:t> of the weights of the connections of the node u with the nodes of graph 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density as the sum of the weights of the edges among them, divided by the total number of possible edges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support of </a:t>
            </a:r>
            <a:r>
              <a:rPr lang="en-US" sz="1200" b="0" i="1" kern="1200" dirty="0" smtClean="0">
                <a:solidFill>
                  <a:schemeClr val="tx1"/>
                </a:solidFill>
                <a:effectLst/>
                <a:latin typeface="+mn-lt"/>
                <a:ea typeface="+mn-ea"/>
                <a:cs typeface="+mn-cs"/>
              </a:rPr>
              <a:t>u</a:t>
            </a:r>
            <a:r>
              <a:rPr lang="en-US" sz="1200" b="0" i="0" kern="1200" dirty="0" smtClean="0">
                <a:solidFill>
                  <a:schemeClr val="tx1"/>
                </a:solidFill>
                <a:effectLst/>
                <a:latin typeface="+mn-lt"/>
                <a:ea typeface="+mn-ea"/>
                <a:cs typeface="+mn-cs"/>
              </a:rPr>
              <a:t> by </a:t>
            </a:r>
            <a:r>
              <a:rPr lang="en-US" sz="1200" b="0" i="1" kern="1200" dirty="0" smtClean="0">
                <a:solidFill>
                  <a:schemeClr val="tx1"/>
                </a:solidFill>
                <a:effectLst/>
                <a:latin typeface="+mn-lt"/>
                <a:ea typeface="+mn-ea"/>
                <a:cs typeface="+mn-cs"/>
              </a:rPr>
              <a:t>S</a:t>
            </a:r>
            <a:r>
              <a:rPr lang="en-US" sz="1200" b="0" i="0" kern="1200" dirty="0" smtClean="0">
                <a:solidFill>
                  <a:schemeClr val="tx1"/>
                </a:solidFill>
                <a:effectLst/>
                <a:latin typeface="+mn-lt"/>
                <a:ea typeface="+mn-ea"/>
                <a:cs typeface="+mn-cs"/>
              </a:rPr>
              <a:t> as the sum of the confidences of </a:t>
            </a:r>
            <a:r>
              <a:rPr lang="en-US" sz="1200" b="0" i="1" kern="1200" dirty="0" smtClean="0">
                <a:solidFill>
                  <a:schemeClr val="tx1"/>
                </a:solidFill>
                <a:effectLst/>
                <a:latin typeface="+mn-lt"/>
                <a:ea typeface="+mn-ea"/>
                <a:cs typeface="+mn-cs"/>
              </a:rPr>
              <a:t>u</a:t>
            </a:r>
            <a:r>
              <a:rPr lang="en-US" sz="1200" b="0" i="0" kern="1200" dirty="0" smtClean="0">
                <a:solidFill>
                  <a:schemeClr val="tx1"/>
                </a:solidFill>
                <a:effectLst/>
                <a:latin typeface="+mn-lt"/>
                <a:ea typeface="+mn-ea"/>
                <a:cs typeface="+mn-cs"/>
              </a:rPr>
              <a:t>'s edges that are incident to vertices in </a:t>
            </a:r>
            <a:r>
              <a:rPr lang="en-US" sz="1200" b="0" i="1" kern="1200" dirty="0" smtClean="0">
                <a:solidFill>
                  <a:schemeClr val="tx1"/>
                </a:solidFill>
                <a:effectLst/>
                <a:latin typeface="+mn-lt"/>
                <a:ea typeface="+mn-ea"/>
                <a:cs typeface="+mn-cs"/>
              </a:rPr>
              <a:t>S</a:t>
            </a:r>
            <a:endParaRPr lang="en-US" altLang="x-none" b="1" dirty="0" smtClean="0">
              <a:latin typeface="Arial"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x-none" b="1" dirty="0" smtClean="0">
                <a:latin typeface="Arial" charset="0"/>
              </a:rPr>
              <a:t>Need</a:t>
            </a:r>
            <a:r>
              <a:rPr lang="en-US" altLang="x-none" b="1" baseline="0" dirty="0" smtClean="0">
                <a:latin typeface="Arial" charset="0"/>
              </a:rPr>
              <a:t> The seeds and after that go for the Support.</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x-none" b="1" dirty="0" smtClean="0">
              <a:latin typeface="Arial"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x-none" b="1" dirty="0" err="1" smtClean="0">
                <a:latin typeface="Arial" charset="0"/>
              </a:rPr>
              <a:t>density×cluster_size×Ts</a:t>
            </a:r>
            <a:endParaRPr lang="en-US" altLang="x-none" b="1" dirty="0" smtClean="0">
              <a:latin typeface="Arial"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x-none" b="1" dirty="0" smtClean="0">
              <a:latin typeface="Arial"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x-none" b="1" dirty="0" smtClean="0">
                <a:latin typeface="Arial" charset="0"/>
              </a:rPr>
              <a:t>Fig. 1. </a:t>
            </a:r>
            <a:r>
              <a:rPr lang="en-US" altLang="x-none" dirty="0" smtClean="0">
                <a:latin typeface="Arial" charset="0"/>
              </a:rPr>
              <a:t>Example to illustrate the clustering process. This example network has 10 vertices, and every edge has confidence 1 except (1,6), (1,10), (5,6) and (7,8). Suppose the support threshold is T&lt;sub&gt;s&lt;/sub&gt;=0.5. The highest weighted degree vertex, vertex 1 with weighted degree 4, is taken as a seed protein. The highest non-empty bin (0.8, 1] for vertex 1 is composed of neighboring vertices 2, 3 and 9. Of these, vertex 2 has weighted degree 3, the largest of this bin, and it is taken as the second seed vertex. In the first step of the density-based search, vertex 3 has the highest support, 2, from the current cluster {1, 2}. We add vertex 3 to the cluster and this cluster now has density 1. Then, all the remaining vertices have support less than </a:t>
            </a:r>
            <a:r>
              <a:rPr lang="en-US" altLang="x-none" b="1" dirty="0" err="1" smtClean="0">
                <a:latin typeface="Arial" charset="0"/>
              </a:rPr>
              <a:t>density×cluster_size×Ts</a:t>
            </a:r>
            <a:r>
              <a:rPr lang="en-US" altLang="x-none" dirty="0" smtClean="0">
                <a:latin typeface="Arial" charset="0"/>
              </a:rPr>
              <a:t>=1.5. Thus we stop expanding the cluster and output {1,2,3} as the first cluster. After this, the next search will start from vertex 6 and output {6,7,8} as the next cluster. Vertices 4, 5, 9 and 10 are left as singleton clusters.</a:t>
            </a:r>
          </a:p>
        </p:txBody>
      </p:sp>
      <p:sp>
        <p:nvSpPr>
          <p:cNvPr id="4" name="Slide Number Placeholder 3"/>
          <p:cNvSpPr>
            <a:spLocks noGrp="1"/>
          </p:cNvSpPr>
          <p:nvPr>
            <p:ph type="sldNum" sz="quarter" idx="10"/>
          </p:nvPr>
        </p:nvSpPr>
        <p:spPr/>
        <p:txBody>
          <a:bodyPr/>
          <a:lstStyle/>
          <a:p>
            <a:fld id="{A845E1CD-5082-B341-B45A-56E6CC450FDB}" type="slidenum">
              <a:rPr lang="en-US" smtClean="0"/>
              <a:t>7</a:t>
            </a:fld>
            <a:endParaRPr lang="en-US"/>
          </a:p>
        </p:txBody>
      </p:sp>
    </p:spTree>
    <p:extLst>
      <p:ext uri="{BB962C8B-B14F-4D97-AF65-F5344CB8AC3E}">
        <p14:creationId xmlns:p14="http://schemas.microsoft.com/office/powerpoint/2010/main" val="2076627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x-none" b="1" dirty="0" smtClean="0">
                <a:latin typeface="Arial" charset="0"/>
              </a:rPr>
              <a:t>Fig. 1. </a:t>
            </a:r>
            <a:r>
              <a:rPr lang="en-US" altLang="x-none" dirty="0" smtClean="0">
                <a:latin typeface="Arial" charset="0"/>
              </a:rPr>
              <a:t>Example to illustrate the clustering process. This example network has 10 vertices, and every edge has confidence 1 except (1,6), (1,10), (5,6) and (7,8). Suppose the support threshold is T&lt;sub&gt;s&lt;/sub&gt;=0.5. The highest weighted degree vertex, vertex 1 with weighted degree 4, is taken as a seed protein. The highest non-empty bin (0.8, 1] for vertex 1 is composed of neighboring vertices 2, 3 and 9. Of these, vertex 2 has weighted degree 3, the largest of this bin, and it is taken as the second seed vertex. In the first step of the density-based search, vertex 3 has the highest support, 2, from the current cluster {1, 2}. We add vertex 3 to the cluster and this cluster now has density 1. Then, all the remaining vertices have support less than </a:t>
            </a:r>
            <a:r>
              <a:rPr lang="en-US" altLang="x-none" b="1" dirty="0" err="1" smtClean="0">
                <a:latin typeface="Arial" charset="0"/>
              </a:rPr>
              <a:t>density×cluster_size×Ts</a:t>
            </a:r>
            <a:r>
              <a:rPr lang="en-US" altLang="x-none" dirty="0" smtClean="0">
                <a:latin typeface="Arial" charset="0"/>
              </a:rPr>
              <a:t>=1.5. Thus we stop expanding the cluster and output {1,2,3} as the first cluster. After this, the next search will start from vertex 6 and output {6,7,8} as the next cluster. Vertices 4, 5, 9 and 10 are left as singleton clusters.</a:t>
            </a:r>
            <a:endParaRPr lang="en-US" dirty="0"/>
          </a:p>
        </p:txBody>
      </p:sp>
      <p:sp>
        <p:nvSpPr>
          <p:cNvPr id="4" name="Slide Number Placeholder 3"/>
          <p:cNvSpPr>
            <a:spLocks noGrp="1"/>
          </p:cNvSpPr>
          <p:nvPr>
            <p:ph type="sldNum" sz="quarter" idx="10"/>
          </p:nvPr>
        </p:nvSpPr>
        <p:spPr/>
        <p:txBody>
          <a:bodyPr/>
          <a:lstStyle/>
          <a:p>
            <a:fld id="{A845E1CD-5082-B341-B45A-56E6CC450FDB}" type="slidenum">
              <a:rPr lang="en-US" smtClean="0"/>
              <a:t>8</a:t>
            </a:fld>
            <a:endParaRPr lang="en-US"/>
          </a:p>
        </p:txBody>
      </p:sp>
    </p:spTree>
    <p:extLst>
      <p:ext uri="{BB962C8B-B14F-4D97-AF65-F5344CB8AC3E}">
        <p14:creationId xmlns:p14="http://schemas.microsoft.com/office/powerpoint/2010/main" val="18706797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Filter genes with FPKM</a:t>
            </a:r>
            <a:r>
              <a:rPr lang="en-US" baseline="0" dirty="0" smtClean="0"/>
              <a:t> less than 1</a:t>
            </a:r>
            <a:endParaRPr lang="en-US" dirty="0" smtClean="0"/>
          </a:p>
          <a:p>
            <a:r>
              <a:rPr lang="en-US" dirty="0" smtClean="0"/>
              <a:t>After filtering</a:t>
            </a:r>
            <a:r>
              <a:rPr lang="en-US" baseline="0" dirty="0" smtClean="0"/>
              <a:t> we get a total of 19K genes.</a:t>
            </a:r>
            <a:endParaRPr lang="en-US" dirty="0" smtClean="0"/>
          </a:p>
          <a:p>
            <a:r>
              <a:rPr lang="en-US" dirty="0" smtClean="0"/>
              <a:t>Genomic Regions Enrichment of Annotation Tool</a:t>
            </a:r>
            <a:endParaRPr lang="en-US" dirty="0"/>
          </a:p>
        </p:txBody>
      </p:sp>
      <p:sp>
        <p:nvSpPr>
          <p:cNvPr id="4" name="Slide Number Placeholder 3"/>
          <p:cNvSpPr>
            <a:spLocks noGrp="1"/>
          </p:cNvSpPr>
          <p:nvPr>
            <p:ph type="sldNum" sz="quarter" idx="10"/>
          </p:nvPr>
        </p:nvSpPr>
        <p:spPr/>
        <p:txBody>
          <a:bodyPr/>
          <a:lstStyle/>
          <a:p>
            <a:fld id="{A845E1CD-5082-B341-B45A-56E6CC450FDB}" type="slidenum">
              <a:rPr lang="en-US" smtClean="0"/>
              <a:t>9</a:t>
            </a:fld>
            <a:endParaRPr lang="en-US"/>
          </a:p>
        </p:txBody>
      </p:sp>
    </p:spTree>
    <p:extLst>
      <p:ext uri="{BB962C8B-B14F-4D97-AF65-F5344CB8AC3E}">
        <p14:creationId xmlns:p14="http://schemas.microsoft.com/office/powerpoint/2010/main" val="10473201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Cancer network have more number of nodes.</a:t>
            </a:r>
          </a:p>
          <a:p>
            <a:r>
              <a:rPr lang="en-US" dirty="0" smtClean="0"/>
              <a:t>Normal network is more dense as compared to cancer network and which is due to fact that many genes loss</a:t>
            </a:r>
            <a:r>
              <a:rPr lang="en-US" baseline="0" dirty="0" smtClean="0"/>
              <a:t> their functions after mutations</a:t>
            </a:r>
            <a:r>
              <a:rPr lang="en-US" dirty="0" smtClean="0"/>
              <a:t>.</a:t>
            </a:r>
          </a:p>
          <a:p>
            <a:r>
              <a:rPr lang="en-US" dirty="0" smtClean="0"/>
              <a:t>Pearson</a:t>
            </a:r>
            <a:r>
              <a:rPr lang="en-US" baseline="0" dirty="0" smtClean="0"/>
              <a:t> Networks are more dense as compared to normal samples and also have more clustering coefficients.</a:t>
            </a:r>
            <a:endParaRPr lang="en-US" dirty="0" smtClean="0"/>
          </a:p>
          <a:p>
            <a:r>
              <a:rPr lang="en-US" dirty="0" smtClean="0"/>
              <a:t>Compared these networks random networks </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Erdos-Renyi</a:t>
            </a:r>
            <a:r>
              <a:rPr lang="en-US" sz="1200" kern="1200" dirty="0" smtClean="0">
                <a:solidFill>
                  <a:schemeClr val="tx1"/>
                </a:solidFill>
                <a:effectLst/>
                <a:latin typeface="+mn-lt"/>
                <a:ea typeface="+mn-ea"/>
                <a:cs typeface="+mn-cs"/>
              </a:rPr>
              <a:t>” model in </a:t>
            </a:r>
            <a:r>
              <a:rPr lang="en-US" sz="1200" kern="1200" dirty="0" err="1" smtClean="0">
                <a:solidFill>
                  <a:schemeClr val="tx1"/>
                </a:solidFill>
                <a:effectLst/>
                <a:latin typeface="+mn-lt"/>
                <a:ea typeface="+mn-ea"/>
                <a:cs typeface="+mn-cs"/>
              </a:rPr>
              <a:t>iGraph</a:t>
            </a:r>
            <a:r>
              <a:rPr lang="en-US" dirty="0" smtClean="0">
                <a:effectLst/>
              </a:rPr>
              <a:t> </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A845E1CD-5082-B341-B45A-56E6CC450FDB}" type="slidenum">
              <a:rPr lang="en-US" smtClean="0"/>
              <a:t>10</a:t>
            </a:fld>
            <a:endParaRPr lang="en-US"/>
          </a:p>
        </p:txBody>
      </p:sp>
    </p:spTree>
    <p:extLst>
      <p:ext uri="{BB962C8B-B14F-4D97-AF65-F5344CB8AC3E}">
        <p14:creationId xmlns:p14="http://schemas.microsoft.com/office/powerpoint/2010/main" val="18826307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further</a:t>
            </a:r>
            <a:r>
              <a:rPr lang="en-US" baseline="0" dirty="0" smtClean="0"/>
              <a:t> analysis we used Pearson correlation network</a:t>
            </a:r>
            <a:endParaRPr lang="en-US" dirty="0"/>
          </a:p>
        </p:txBody>
      </p:sp>
      <p:sp>
        <p:nvSpPr>
          <p:cNvPr id="4" name="Slide Number Placeholder 3"/>
          <p:cNvSpPr>
            <a:spLocks noGrp="1"/>
          </p:cNvSpPr>
          <p:nvPr>
            <p:ph type="sldNum" sz="quarter" idx="10"/>
          </p:nvPr>
        </p:nvSpPr>
        <p:spPr/>
        <p:txBody>
          <a:bodyPr/>
          <a:lstStyle/>
          <a:p>
            <a:fld id="{A845E1CD-5082-B341-B45A-56E6CC450FDB}" type="slidenum">
              <a:rPr lang="en-US" smtClean="0"/>
              <a:t>11</a:t>
            </a:fld>
            <a:endParaRPr lang="en-US"/>
          </a:p>
        </p:txBody>
      </p:sp>
    </p:spTree>
    <p:extLst>
      <p:ext uri="{BB962C8B-B14F-4D97-AF65-F5344CB8AC3E}">
        <p14:creationId xmlns:p14="http://schemas.microsoft.com/office/powerpoint/2010/main" val="1770207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edges</a:t>
            </a:r>
            <a:r>
              <a:rPr lang="en-US" baseline="0" dirty="0" smtClean="0"/>
              <a:t> are different.</a:t>
            </a:r>
            <a:endParaRPr lang="en-US" dirty="0" smtClean="0"/>
          </a:p>
          <a:p>
            <a:r>
              <a:rPr lang="en-US" dirty="0" smtClean="0"/>
              <a:t>The differential</a:t>
            </a:r>
            <a:r>
              <a:rPr lang="en-US" baseline="0" dirty="0" smtClean="0"/>
              <a:t> nodes didn’t enriched with significant GO terms.</a:t>
            </a:r>
            <a:endParaRPr lang="en-US" dirty="0"/>
          </a:p>
        </p:txBody>
      </p:sp>
      <p:sp>
        <p:nvSpPr>
          <p:cNvPr id="4" name="Slide Number Placeholder 3"/>
          <p:cNvSpPr>
            <a:spLocks noGrp="1"/>
          </p:cNvSpPr>
          <p:nvPr>
            <p:ph type="sldNum" sz="quarter" idx="10"/>
          </p:nvPr>
        </p:nvSpPr>
        <p:spPr/>
        <p:txBody>
          <a:bodyPr/>
          <a:lstStyle/>
          <a:p>
            <a:fld id="{A845E1CD-5082-B341-B45A-56E6CC450FDB}" type="slidenum">
              <a:rPr lang="en-US" smtClean="0"/>
              <a:t>12</a:t>
            </a:fld>
            <a:endParaRPr lang="en-US"/>
          </a:p>
        </p:txBody>
      </p:sp>
    </p:spTree>
    <p:extLst>
      <p:ext uri="{BB962C8B-B14F-4D97-AF65-F5344CB8AC3E}">
        <p14:creationId xmlns:p14="http://schemas.microsoft.com/office/powerpoint/2010/main" val="15735596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Clustering with SPICI we got a total of 46 clusters in cancer and 41 clusters in normal sample.</a:t>
            </a:r>
          </a:p>
          <a:p>
            <a:r>
              <a:rPr lang="en-US" sz="1200" b="0" i="0" kern="1200" dirty="0" smtClean="0">
                <a:solidFill>
                  <a:schemeClr val="tx1"/>
                </a:solidFill>
                <a:effectLst/>
                <a:latin typeface="+mn-lt"/>
                <a:ea typeface="+mn-ea"/>
                <a:cs typeface="+mn-cs"/>
              </a:rPr>
              <a:t>That would mean that you have 3 times as many genes annotated with that term as you would expect given the size of your gene list and the number of genes annotated with that term in the genome.</a:t>
            </a:r>
            <a:endParaRPr lang="en-US" dirty="0"/>
          </a:p>
        </p:txBody>
      </p:sp>
      <p:sp>
        <p:nvSpPr>
          <p:cNvPr id="4" name="Slide Number Placeholder 3"/>
          <p:cNvSpPr>
            <a:spLocks noGrp="1"/>
          </p:cNvSpPr>
          <p:nvPr>
            <p:ph type="sldNum" sz="quarter" idx="10"/>
          </p:nvPr>
        </p:nvSpPr>
        <p:spPr/>
        <p:txBody>
          <a:bodyPr/>
          <a:lstStyle/>
          <a:p>
            <a:fld id="{A845E1CD-5082-B341-B45A-56E6CC450FDB}" type="slidenum">
              <a:rPr lang="en-US" smtClean="0"/>
              <a:t>13</a:t>
            </a:fld>
            <a:endParaRPr lang="en-US"/>
          </a:p>
        </p:txBody>
      </p:sp>
    </p:spTree>
    <p:extLst>
      <p:ext uri="{BB962C8B-B14F-4D97-AF65-F5344CB8AC3E}">
        <p14:creationId xmlns:p14="http://schemas.microsoft.com/office/powerpoint/2010/main" val="25759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02E98C8-A008-BE4E-9132-8ADE8569E941}" type="datetimeFigureOut">
              <a:rPr lang="en-US" smtClean="0"/>
              <a:t>4/27/17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72EFFF-5964-2245-B845-138B07781A66}" type="slidenum">
              <a:rPr lang="en-US" smtClean="0"/>
              <a:t>‹#›</a:t>
            </a:fld>
            <a:endParaRPr lang="en-US"/>
          </a:p>
        </p:txBody>
      </p:sp>
    </p:spTree>
    <p:extLst>
      <p:ext uri="{BB962C8B-B14F-4D97-AF65-F5344CB8AC3E}">
        <p14:creationId xmlns:p14="http://schemas.microsoft.com/office/powerpoint/2010/main" val="949704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2E98C8-A008-BE4E-9132-8ADE8569E941}" type="datetimeFigureOut">
              <a:rPr lang="en-US" smtClean="0"/>
              <a:t>4/27/17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72EFFF-5964-2245-B845-138B07781A66}" type="slidenum">
              <a:rPr lang="en-US" smtClean="0"/>
              <a:t>‹#›</a:t>
            </a:fld>
            <a:endParaRPr lang="en-US"/>
          </a:p>
        </p:txBody>
      </p:sp>
    </p:spTree>
    <p:extLst>
      <p:ext uri="{BB962C8B-B14F-4D97-AF65-F5344CB8AC3E}">
        <p14:creationId xmlns:p14="http://schemas.microsoft.com/office/powerpoint/2010/main" val="20446754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2E98C8-A008-BE4E-9132-8ADE8569E941}" type="datetimeFigureOut">
              <a:rPr lang="en-US" smtClean="0"/>
              <a:t>4/27/17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72EFFF-5964-2245-B845-138B07781A66}" type="slidenum">
              <a:rPr lang="en-US" smtClean="0"/>
              <a:t>‹#›</a:t>
            </a:fld>
            <a:endParaRPr lang="en-US"/>
          </a:p>
        </p:txBody>
      </p:sp>
    </p:spTree>
    <p:extLst>
      <p:ext uri="{BB962C8B-B14F-4D97-AF65-F5344CB8AC3E}">
        <p14:creationId xmlns:p14="http://schemas.microsoft.com/office/powerpoint/2010/main" val="826313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02E98C8-A008-BE4E-9132-8ADE8569E941}" type="datetimeFigureOut">
              <a:rPr lang="en-US" smtClean="0"/>
              <a:t>4/27/17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72EFFF-5964-2245-B845-138B07781A66}" type="slidenum">
              <a:rPr lang="en-US" smtClean="0"/>
              <a:t>‹#›</a:t>
            </a:fld>
            <a:endParaRPr lang="en-US"/>
          </a:p>
        </p:txBody>
      </p:sp>
    </p:spTree>
    <p:extLst>
      <p:ext uri="{BB962C8B-B14F-4D97-AF65-F5344CB8AC3E}">
        <p14:creationId xmlns:p14="http://schemas.microsoft.com/office/powerpoint/2010/main" val="1586613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02E98C8-A008-BE4E-9132-8ADE8569E941}" type="datetimeFigureOut">
              <a:rPr lang="en-US" smtClean="0"/>
              <a:t>4/27/17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272EFFF-5964-2245-B845-138B07781A66}" type="slidenum">
              <a:rPr lang="en-US" smtClean="0"/>
              <a:t>‹#›</a:t>
            </a:fld>
            <a:endParaRPr lang="en-US"/>
          </a:p>
        </p:txBody>
      </p:sp>
    </p:spTree>
    <p:extLst>
      <p:ext uri="{BB962C8B-B14F-4D97-AF65-F5344CB8AC3E}">
        <p14:creationId xmlns:p14="http://schemas.microsoft.com/office/powerpoint/2010/main" val="904279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02E98C8-A008-BE4E-9132-8ADE8569E941}" type="datetimeFigureOut">
              <a:rPr lang="en-US" smtClean="0"/>
              <a:t>4/27/17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72EFFF-5964-2245-B845-138B07781A66}" type="slidenum">
              <a:rPr lang="en-US" smtClean="0"/>
              <a:t>‹#›</a:t>
            </a:fld>
            <a:endParaRPr lang="en-US"/>
          </a:p>
        </p:txBody>
      </p:sp>
    </p:spTree>
    <p:extLst>
      <p:ext uri="{BB962C8B-B14F-4D97-AF65-F5344CB8AC3E}">
        <p14:creationId xmlns:p14="http://schemas.microsoft.com/office/powerpoint/2010/main" val="4901901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02E98C8-A008-BE4E-9132-8ADE8569E941}" type="datetimeFigureOut">
              <a:rPr lang="en-US" smtClean="0"/>
              <a:t>4/27/17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272EFFF-5964-2245-B845-138B07781A66}" type="slidenum">
              <a:rPr lang="en-US" smtClean="0"/>
              <a:t>‹#›</a:t>
            </a:fld>
            <a:endParaRPr lang="en-US"/>
          </a:p>
        </p:txBody>
      </p:sp>
    </p:spTree>
    <p:extLst>
      <p:ext uri="{BB962C8B-B14F-4D97-AF65-F5344CB8AC3E}">
        <p14:creationId xmlns:p14="http://schemas.microsoft.com/office/powerpoint/2010/main" val="8785475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02E98C8-A008-BE4E-9132-8ADE8569E941}" type="datetimeFigureOut">
              <a:rPr lang="en-US" smtClean="0"/>
              <a:t>4/27/17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272EFFF-5964-2245-B845-138B07781A66}" type="slidenum">
              <a:rPr lang="en-US" smtClean="0"/>
              <a:t>‹#›</a:t>
            </a:fld>
            <a:endParaRPr lang="en-US"/>
          </a:p>
        </p:txBody>
      </p:sp>
    </p:spTree>
    <p:extLst>
      <p:ext uri="{BB962C8B-B14F-4D97-AF65-F5344CB8AC3E}">
        <p14:creationId xmlns:p14="http://schemas.microsoft.com/office/powerpoint/2010/main" val="1798498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2E98C8-A008-BE4E-9132-8ADE8569E941}" type="datetimeFigureOut">
              <a:rPr lang="en-US" smtClean="0"/>
              <a:t>4/27/17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272EFFF-5964-2245-B845-138B07781A66}" type="slidenum">
              <a:rPr lang="en-US" smtClean="0"/>
              <a:t>‹#›</a:t>
            </a:fld>
            <a:endParaRPr lang="en-US"/>
          </a:p>
        </p:txBody>
      </p:sp>
    </p:spTree>
    <p:extLst>
      <p:ext uri="{BB962C8B-B14F-4D97-AF65-F5344CB8AC3E}">
        <p14:creationId xmlns:p14="http://schemas.microsoft.com/office/powerpoint/2010/main" val="1538395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2E98C8-A008-BE4E-9132-8ADE8569E941}" type="datetimeFigureOut">
              <a:rPr lang="en-US" smtClean="0"/>
              <a:t>4/27/17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72EFFF-5964-2245-B845-138B07781A66}" type="slidenum">
              <a:rPr lang="en-US" smtClean="0"/>
              <a:t>‹#›</a:t>
            </a:fld>
            <a:endParaRPr lang="en-US"/>
          </a:p>
        </p:txBody>
      </p:sp>
    </p:spTree>
    <p:extLst>
      <p:ext uri="{BB962C8B-B14F-4D97-AF65-F5344CB8AC3E}">
        <p14:creationId xmlns:p14="http://schemas.microsoft.com/office/powerpoint/2010/main" val="1025963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02E98C8-A008-BE4E-9132-8ADE8569E941}" type="datetimeFigureOut">
              <a:rPr lang="en-US" smtClean="0"/>
              <a:t>4/27/17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272EFFF-5964-2245-B845-138B07781A66}" type="slidenum">
              <a:rPr lang="en-US" smtClean="0"/>
              <a:t>‹#›</a:t>
            </a:fld>
            <a:endParaRPr lang="en-US"/>
          </a:p>
        </p:txBody>
      </p:sp>
    </p:spTree>
    <p:extLst>
      <p:ext uri="{BB962C8B-B14F-4D97-AF65-F5344CB8AC3E}">
        <p14:creationId xmlns:p14="http://schemas.microsoft.com/office/powerpoint/2010/main" val="20543308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2E98C8-A008-BE4E-9132-8ADE8569E941}" type="datetimeFigureOut">
              <a:rPr lang="en-US" smtClean="0"/>
              <a:t>4/27/17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72EFFF-5964-2245-B845-138B07781A66}" type="slidenum">
              <a:rPr lang="en-US" smtClean="0"/>
              <a:t>‹#›</a:t>
            </a:fld>
            <a:endParaRPr lang="en-US"/>
          </a:p>
        </p:txBody>
      </p:sp>
    </p:spTree>
    <p:extLst>
      <p:ext uri="{BB962C8B-B14F-4D97-AF65-F5344CB8AC3E}">
        <p14:creationId xmlns:p14="http://schemas.microsoft.com/office/powerpoint/2010/main" val="18912271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 Id="rId3" Type="http://schemas.openxmlformats.org/officeDocument/2006/relationships/image" Target="../media/image9.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 Id="rId3" Type="http://schemas.openxmlformats.org/officeDocument/2006/relationships/image" Target="../media/image4.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tiff"/></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715617"/>
            <a:ext cx="9144000" cy="2908116"/>
          </a:xfrm>
        </p:spPr>
        <p:txBody>
          <a:bodyPr>
            <a:normAutofit/>
          </a:bodyPr>
          <a:lstStyle/>
          <a:p>
            <a:r>
              <a:rPr lang="en-US" b="1" dirty="0"/>
              <a:t>Co-expression </a:t>
            </a:r>
            <a:r>
              <a:rPr lang="en-US" b="1" dirty="0" smtClean="0"/>
              <a:t>Network </a:t>
            </a:r>
            <a:r>
              <a:rPr lang="en-US" b="1" dirty="0"/>
              <a:t>analysis of Breast Cancer using RNA-</a:t>
            </a:r>
            <a:r>
              <a:rPr lang="en-US" b="1" dirty="0" err="1"/>
              <a:t>Seq</a:t>
            </a:r>
            <a:r>
              <a:rPr lang="en-US" b="1" dirty="0"/>
              <a:t> dataset</a:t>
            </a:r>
            <a:endParaRPr lang="en-US" dirty="0"/>
          </a:p>
        </p:txBody>
      </p:sp>
      <p:sp>
        <p:nvSpPr>
          <p:cNvPr id="3" name="Subtitle 2"/>
          <p:cNvSpPr>
            <a:spLocks noGrp="1"/>
          </p:cNvSpPr>
          <p:nvPr>
            <p:ph type="subTitle" idx="1"/>
          </p:nvPr>
        </p:nvSpPr>
        <p:spPr>
          <a:xfrm>
            <a:off x="1524000" y="4178372"/>
            <a:ext cx="9144000" cy="1655762"/>
          </a:xfrm>
        </p:spPr>
        <p:txBody>
          <a:bodyPr/>
          <a:lstStyle/>
          <a:p>
            <a:r>
              <a:rPr lang="en-US" b="1" dirty="0" smtClean="0"/>
              <a:t>By,</a:t>
            </a:r>
          </a:p>
          <a:p>
            <a:r>
              <a:rPr lang="en-US" b="1" dirty="0" smtClean="0"/>
              <a:t>Ashish Jain</a:t>
            </a:r>
          </a:p>
          <a:p>
            <a:r>
              <a:rPr lang="en-US" b="1" dirty="0" smtClean="0"/>
              <a:t>BCB570</a:t>
            </a:r>
            <a:endParaRPr lang="en-US" b="1" dirty="0"/>
          </a:p>
        </p:txBody>
      </p:sp>
    </p:spTree>
    <p:extLst>
      <p:ext uri="{BB962C8B-B14F-4D97-AF65-F5344CB8AC3E}">
        <p14:creationId xmlns:p14="http://schemas.microsoft.com/office/powerpoint/2010/main" val="722829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Results- Network Properties</a:t>
            </a:r>
            <a:endParaRPr lang="en-US" b="1"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602414919"/>
              </p:ext>
            </p:extLst>
          </p:nvPr>
        </p:nvGraphicFramePr>
        <p:xfrm>
          <a:off x="1159931" y="1458954"/>
          <a:ext cx="9618136" cy="4229790"/>
        </p:xfrm>
        <a:graphic>
          <a:graphicData uri="http://schemas.openxmlformats.org/drawingml/2006/table">
            <a:tbl>
              <a:tblPr firstRow="1" firstCol="1" bandRow="1">
                <a:tableStyleId>{5C22544A-7EE6-4342-B048-85BDC9FD1C3A}</a:tableStyleId>
              </a:tblPr>
              <a:tblGrid>
                <a:gridCol w="1922792"/>
                <a:gridCol w="1923836"/>
                <a:gridCol w="1923836"/>
                <a:gridCol w="1923836"/>
                <a:gridCol w="1923836"/>
              </a:tblGrid>
              <a:tr h="362912">
                <a:tc rowSpan="2">
                  <a:txBody>
                    <a:bodyPr/>
                    <a:lstStyle/>
                    <a:p>
                      <a:pPr marL="0" marR="0">
                        <a:lnSpc>
                          <a:spcPct val="115000"/>
                        </a:lnSpc>
                        <a:spcBef>
                          <a:spcPts val="0"/>
                        </a:spcBef>
                        <a:spcAft>
                          <a:spcPts val="0"/>
                        </a:spcAft>
                      </a:pPr>
                      <a:r>
                        <a:rPr lang="en-US" sz="2400" dirty="0">
                          <a:effectLst/>
                        </a:rPr>
                        <a:t> </a:t>
                      </a:r>
                      <a:endParaRPr lang="en-US" sz="2400" dirty="0">
                        <a:effectLst/>
                        <a:latin typeface="Calibri" charset="0"/>
                        <a:ea typeface="Calibri" charset="0"/>
                        <a:cs typeface="Times New Roman" charset="0"/>
                      </a:endParaRPr>
                    </a:p>
                  </a:txBody>
                  <a:tcPr marL="44771" marR="44771" marT="0" marB="0"/>
                </a:tc>
                <a:tc gridSpan="2">
                  <a:txBody>
                    <a:bodyPr/>
                    <a:lstStyle/>
                    <a:p>
                      <a:pPr marL="0" marR="0" algn="ctr">
                        <a:lnSpc>
                          <a:spcPct val="115000"/>
                        </a:lnSpc>
                        <a:spcBef>
                          <a:spcPts val="0"/>
                        </a:spcBef>
                        <a:spcAft>
                          <a:spcPts val="0"/>
                        </a:spcAft>
                      </a:pPr>
                      <a:r>
                        <a:rPr lang="en-US" sz="2400" dirty="0">
                          <a:effectLst/>
                        </a:rPr>
                        <a:t>Cancer </a:t>
                      </a:r>
                      <a:r>
                        <a:rPr lang="en-US" sz="2400" dirty="0" smtClean="0">
                          <a:effectLst/>
                        </a:rPr>
                        <a:t>Networks</a:t>
                      </a:r>
                      <a:endParaRPr lang="en-US" sz="2400" dirty="0">
                        <a:effectLst/>
                        <a:latin typeface="Calibri" charset="0"/>
                        <a:ea typeface="Calibri" charset="0"/>
                        <a:cs typeface="Times New Roman" charset="0"/>
                      </a:endParaRPr>
                    </a:p>
                  </a:txBody>
                  <a:tcPr marL="44771" marR="44771" marT="0" marB="0"/>
                </a:tc>
                <a:tc hMerge="1">
                  <a:txBody>
                    <a:bodyPr/>
                    <a:lstStyle/>
                    <a:p>
                      <a:endParaRPr lang="en-US"/>
                    </a:p>
                  </a:txBody>
                  <a:tcPr/>
                </a:tc>
                <a:tc gridSpan="2">
                  <a:txBody>
                    <a:bodyPr/>
                    <a:lstStyle/>
                    <a:p>
                      <a:pPr marL="0" marR="0" algn="ctr">
                        <a:lnSpc>
                          <a:spcPct val="115000"/>
                        </a:lnSpc>
                        <a:spcBef>
                          <a:spcPts val="0"/>
                        </a:spcBef>
                        <a:spcAft>
                          <a:spcPts val="0"/>
                        </a:spcAft>
                      </a:pPr>
                      <a:r>
                        <a:rPr lang="en-US" sz="2400" dirty="0">
                          <a:effectLst/>
                        </a:rPr>
                        <a:t>Normal </a:t>
                      </a:r>
                      <a:r>
                        <a:rPr lang="en-US" sz="2400" dirty="0" smtClean="0">
                          <a:effectLst/>
                        </a:rPr>
                        <a:t>Networks</a:t>
                      </a:r>
                      <a:endParaRPr lang="en-US" sz="2400" dirty="0">
                        <a:effectLst/>
                        <a:latin typeface="Calibri" charset="0"/>
                        <a:ea typeface="Calibri" charset="0"/>
                        <a:cs typeface="Times New Roman" charset="0"/>
                      </a:endParaRPr>
                    </a:p>
                  </a:txBody>
                  <a:tcPr marL="44771" marR="44771" marT="0" marB="0"/>
                </a:tc>
                <a:tc hMerge="1">
                  <a:txBody>
                    <a:bodyPr/>
                    <a:lstStyle/>
                    <a:p>
                      <a:endParaRPr lang="en-US"/>
                    </a:p>
                  </a:txBody>
                  <a:tcPr/>
                </a:tc>
              </a:tr>
              <a:tr h="404296">
                <a:tc vMerge="1">
                  <a:txBody>
                    <a:bodyPr/>
                    <a:lstStyle/>
                    <a:p>
                      <a:endParaRPr lang="en-US"/>
                    </a:p>
                  </a:txBody>
                  <a:tcPr/>
                </a:tc>
                <a:tc>
                  <a:txBody>
                    <a:bodyPr/>
                    <a:lstStyle/>
                    <a:p>
                      <a:pPr marL="0" marR="0" algn="ctr">
                        <a:lnSpc>
                          <a:spcPct val="115000"/>
                        </a:lnSpc>
                        <a:spcBef>
                          <a:spcPts val="0"/>
                        </a:spcBef>
                        <a:spcAft>
                          <a:spcPts val="0"/>
                        </a:spcAft>
                      </a:pPr>
                      <a:r>
                        <a:rPr lang="en-US" sz="2400">
                          <a:effectLst/>
                        </a:rPr>
                        <a:t>Pearson</a:t>
                      </a:r>
                      <a:endParaRPr lang="en-US" sz="2400">
                        <a:effectLst/>
                        <a:latin typeface="Calibri" charset="0"/>
                        <a:ea typeface="Calibri" charset="0"/>
                        <a:cs typeface="Times New Roman" charset="0"/>
                      </a:endParaRPr>
                    </a:p>
                  </a:txBody>
                  <a:tcPr marL="44771" marR="44771" marT="0" marB="0"/>
                </a:tc>
                <a:tc>
                  <a:txBody>
                    <a:bodyPr/>
                    <a:lstStyle/>
                    <a:p>
                      <a:pPr marL="0" marR="0" algn="ctr">
                        <a:lnSpc>
                          <a:spcPct val="115000"/>
                        </a:lnSpc>
                        <a:spcBef>
                          <a:spcPts val="0"/>
                        </a:spcBef>
                        <a:spcAft>
                          <a:spcPts val="0"/>
                        </a:spcAft>
                      </a:pPr>
                      <a:r>
                        <a:rPr lang="en-US" sz="2400" dirty="0">
                          <a:effectLst/>
                        </a:rPr>
                        <a:t>Spearman</a:t>
                      </a:r>
                      <a:endParaRPr lang="en-US" sz="2400" dirty="0">
                        <a:effectLst/>
                        <a:latin typeface="Calibri" charset="0"/>
                        <a:ea typeface="Calibri" charset="0"/>
                        <a:cs typeface="Times New Roman" charset="0"/>
                      </a:endParaRPr>
                    </a:p>
                  </a:txBody>
                  <a:tcPr marL="44771" marR="44771" marT="0" marB="0"/>
                </a:tc>
                <a:tc>
                  <a:txBody>
                    <a:bodyPr/>
                    <a:lstStyle/>
                    <a:p>
                      <a:pPr marL="0" marR="0" algn="ctr">
                        <a:lnSpc>
                          <a:spcPct val="115000"/>
                        </a:lnSpc>
                        <a:spcBef>
                          <a:spcPts val="0"/>
                        </a:spcBef>
                        <a:spcAft>
                          <a:spcPts val="0"/>
                        </a:spcAft>
                      </a:pPr>
                      <a:r>
                        <a:rPr lang="en-US" sz="2400" dirty="0">
                          <a:effectLst/>
                        </a:rPr>
                        <a:t>Pearson</a:t>
                      </a:r>
                      <a:endParaRPr lang="en-US" sz="2400" dirty="0">
                        <a:effectLst/>
                        <a:latin typeface="Calibri" charset="0"/>
                        <a:ea typeface="Calibri" charset="0"/>
                        <a:cs typeface="Times New Roman" charset="0"/>
                      </a:endParaRPr>
                    </a:p>
                  </a:txBody>
                  <a:tcPr marL="44771" marR="44771" marT="0" marB="0"/>
                </a:tc>
                <a:tc>
                  <a:txBody>
                    <a:bodyPr/>
                    <a:lstStyle/>
                    <a:p>
                      <a:pPr marL="0" marR="0" algn="ctr">
                        <a:lnSpc>
                          <a:spcPct val="115000"/>
                        </a:lnSpc>
                        <a:spcBef>
                          <a:spcPts val="0"/>
                        </a:spcBef>
                        <a:spcAft>
                          <a:spcPts val="0"/>
                        </a:spcAft>
                      </a:pPr>
                      <a:r>
                        <a:rPr lang="en-US" sz="2400">
                          <a:effectLst/>
                        </a:rPr>
                        <a:t>Spearman</a:t>
                      </a:r>
                      <a:endParaRPr lang="en-US" sz="2400">
                        <a:effectLst/>
                        <a:latin typeface="Calibri" charset="0"/>
                        <a:ea typeface="Calibri" charset="0"/>
                        <a:cs typeface="Times New Roman" charset="0"/>
                      </a:endParaRPr>
                    </a:p>
                  </a:txBody>
                  <a:tcPr marL="44771" marR="44771" marT="0" marB="0"/>
                </a:tc>
              </a:tr>
              <a:tr h="439453">
                <a:tc>
                  <a:txBody>
                    <a:bodyPr/>
                    <a:lstStyle/>
                    <a:p>
                      <a:pPr marL="0" marR="0">
                        <a:lnSpc>
                          <a:spcPct val="115000"/>
                        </a:lnSpc>
                        <a:spcBef>
                          <a:spcPts val="0"/>
                        </a:spcBef>
                        <a:spcAft>
                          <a:spcPts val="0"/>
                        </a:spcAft>
                      </a:pPr>
                      <a:r>
                        <a:rPr lang="en-US" sz="2400">
                          <a:effectLst/>
                        </a:rPr>
                        <a:t>Nodes</a:t>
                      </a:r>
                      <a:endParaRPr lang="en-US" sz="2400">
                        <a:effectLst/>
                        <a:latin typeface="Calibri" charset="0"/>
                        <a:ea typeface="Calibri" charset="0"/>
                        <a:cs typeface="Times New Roman" charset="0"/>
                      </a:endParaRPr>
                    </a:p>
                  </a:txBody>
                  <a:tcPr marL="44771" marR="44771" marT="0" marB="0"/>
                </a:tc>
                <a:tc>
                  <a:txBody>
                    <a:bodyPr/>
                    <a:lstStyle/>
                    <a:p>
                      <a:pPr marL="0" marR="0">
                        <a:lnSpc>
                          <a:spcPct val="115000"/>
                        </a:lnSpc>
                        <a:spcBef>
                          <a:spcPts val="0"/>
                        </a:spcBef>
                        <a:spcAft>
                          <a:spcPts val="0"/>
                        </a:spcAft>
                      </a:pPr>
                      <a:r>
                        <a:rPr lang="en-US" sz="2400" dirty="0">
                          <a:effectLst/>
                        </a:rPr>
                        <a:t>14028</a:t>
                      </a:r>
                      <a:endParaRPr lang="en-US" sz="2400" dirty="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dirty="0">
                          <a:effectLst/>
                        </a:rPr>
                        <a:t>10805</a:t>
                      </a:r>
                      <a:endParaRPr lang="en-US" sz="2400" dirty="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dirty="0">
                          <a:effectLst/>
                        </a:rPr>
                        <a:t>13645</a:t>
                      </a:r>
                      <a:endParaRPr lang="en-US" sz="2400" dirty="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13261</a:t>
                      </a:r>
                      <a:endParaRPr lang="en-US" sz="2400">
                        <a:effectLst/>
                        <a:latin typeface="Calibri" charset="0"/>
                        <a:ea typeface="Calibri" charset="0"/>
                        <a:cs typeface="Times New Roman" charset="0"/>
                      </a:endParaRPr>
                    </a:p>
                  </a:txBody>
                  <a:tcPr marL="44771" marR="44771" marT="0" marB="0" anchor="b"/>
                </a:tc>
              </a:tr>
              <a:tr h="439453">
                <a:tc>
                  <a:txBody>
                    <a:bodyPr/>
                    <a:lstStyle/>
                    <a:p>
                      <a:pPr marL="0" marR="0">
                        <a:lnSpc>
                          <a:spcPct val="115000"/>
                        </a:lnSpc>
                        <a:spcBef>
                          <a:spcPts val="0"/>
                        </a:spcBef>
                        <a:spcAft>
                          <a:spcPts val="0"/>
                        </a:spcAft>
                      </a:pPr>
                      <a:r>
                        <a:rPr lang="en-US" sz="2400">
                          <a:effectLst/>
                        </a:rPr>
                        <a:t>Edges</a:t>
                      </a:r>
                      <a:endParaRPr lang="en-US" sz="2400">
                        <a:effectLst/>
                        <a:latin typeface="Calibri" charset="0"/>
                        <a:ea typeface="Calibri" charset="0"/>
                        <a:cs typeface="Times New Roman" charset="0"/>
                      </a:endParaRPr>
                    </a:p>
                  </a:txBody>
                  <a:tcPr marL="44771" marR="44771" marT="0" marB="0"/>
                </a:tc>
                <a:tc>
                  <a:txBody>
                    <a:bodyPr/>
                    <a:lstStyle/>
                    <a:p>
                      <a:pPr marL="0" marR="0">
                        <a:lnSpc>
                          <a:spcPct val="115000"/>
                        </a:lnSpc>
                        <a:spcBef>
                          <a:spcPts val="0"/>
                        </a:spcBef>
                        <a:spcAft>
                          <a:spcPts val="0"/>
                        </a:spcAft>
                      </a:pPr>
                      <a:r>
                        <a:rPr lang="en-US" sz="2400" dirty="0">
                          <a:effectLst/>
                        </a:rPr>
                        <a:t>1063460</a:t>
                      </a:r>
                      <a:endParaRPr lang="en-US" sz="2400" dirty="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160839</a:t>
                      </a:r>
                      <a:endParaRPr lang="en-US" sz="240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4789094</a:t>
                      </a:r>
                      <a:endParaRPr lang="en-US" sz="240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dirty="0">
                          <a:effectLst/>
                        </a:rPr>
                        <a:t>5181969</a:t>
                      </a:r>
                      <a:endParaRPr lang="en-US" sz="2400" dirty="0">
                        <a:effectLst/>
                        <a:latin typeface="Calibri" charset="0"/>
                        <a:ea typeface="Calibri" charset="0"/>
                        <a:cs typeface="Times New Roman" charset="0"/>
                      </a:endParaRPr>
                    </a:p>
                  </a:txBody>
                  <a:tcPr marL="44771" marR="44771" marT="0" marB="0" anchor="b"/>
                </a:tc>
              </a:tr>
              <a:tr h="439453">
                <a:tc>
                  <a:txBody>
                    <a:bodyPr/>
                    <a:lstStyle/>
                    <a:p>
                      <a:pPr marL="0" marR="0">
                        <a:lnSpc>
                          <a:spcPct val="115000"/>
                        </a:lnSpc>
                        <a:spcBef>
                          <a:spcPts val="0"/>
                        </a:spcBef>
                        <a:spcAft>
                          <a:spcPts val="0"/>
                        </a:spcAft>
                      </a:pPr>
                      <a:r>
                        <a:rPr lang="en-US" sz="2400">
                          <a:effectLst/>
                        </a:rPr>
                        <a:t>Density</a:t>
                      </a:r>
                      <a:endParaRPr lang="en-US" sz="2400">
                        <a:effectLst/>
                        <a:latin typeface="Calibri" charset="0"/>
                        <a:ea typeface="Calibri" charset="0"/>
                        <a:cs typeface="Times New Roman" charset="0"/>
                      </a:endParaRPr>
                    </a:p>
                  </a:txBody>
                  <a:tcPr marL="44771" marR="44771" marT="0" marB="0"/>
                </a:tc>
                <a:tc>
                  <a:txBody>
                    <a:bodyPr/>
                    <a:lstStyle/>
                    <a:p>
                      <a:pPr marL="0" marR="0">
                        <a:lnSpc>
                          <a:spcPct val="115000"/>
                        </a:lnSpc>
                        <a:spcBef>
                          <a:spcPts val="0"/>
                        </a:spcBef>
                        <a:spcAft>
                          <a:spcPts val="0"/>
                        </a:spcAft>
                      </a:pPr>
                      <a:r>
                        <a:rPr lang="en-US" sz="2400" dirty="0">
                          <a:effectLst/>
                        </a:rPr>
                        <a:t>0.0108091</a:t>
                      </a:r>
                      <a:endParaRPr lang="en-US" sz="2400" dirty="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0.002755</a:t>
                      </a:r>
                      <a:endParaRPr lang="en-US" sz="240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0.0514479</a:t>
                      </a:r>
                      <a:endParaRPr lang="en-US" sz="240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0.058939</a:t>
                      </a:r>
                      <a:endParaRPr lang="en-US" sz="2400">
                        <a:effectLst/>
                        <a:latin typeface="Calibri" charset="0"/>
                        <a:ea typeface="Calibri" charset="0"/>
                        <a:cs typeface="Times New Roman" charset="0"/>
                      </a:endParaRPr>
                    </a:p>
                  </a:txBody>
                  <a:tcPr marL="44771" marR="44771" marT="0" marB="0" anchor="b"/>
                </a:tc>
              </a:tr>
              <a:tr h="439453">
                <a:tc>
                  <a:txBody>
                    <a:bodyPr/>
                    <a:lstStyle/>
                    <a:p>
                      <a:pPr marL="0" marR="0">
                        <a:lnSpc>
                          <a:spcPct val="115000"/>
                        </a:lnSpc>
                        <a:spcBef>
                          <a:spcPts val="0"/>
                        </a:spcBef>
                        <a:spcAft>
                          <a:spcPts val="0"/>
                        </a:spcAft>
                      </a:pPr>
                      <a:r>
                        <a:rPr lang="en-US" sz="2400">
                          <a:effectLst/>
                        </a:rPr>
                        <a:t>Diameter</a:t>
                      </a:r>
                      <a:endParaRPr lang="en-US" sz="2400">
                        <a:effectLst/>
                        <a:latin typeface="Calibri" charset="0"/>
                        <a:ea typeface="Calibri" charset="0"/>
                        <a:cs typeface="Times New Roman" charset="0"/>
                      </a:endParaRPr>
                    </a:p>
                  </a:txBody>
                  <a:tcPr marL="44771" marR="44771" marT="0" marB="0"/>
                </a:tc>
                <a:tc>
                  <a:txBody>
                    <a:bodyPr/>
                    <a:lstStyle/>
                    <a:p>
                      <a:pPr marL="0" marR="0">
                        <a:lnSpc>
                          <a:spcPct val="115000"/>
                        </a:lnSpc>
                        <a:spcBef>
                          <a:spcPts val="0"/>
                        </a:spcBef>
                        <a:spcAft>
                          <a:spcPts val="0"/>
                        </a:spcAft>
                      </a:pPr>
                      <a:r>
                        <a:rPr lang="en-US" sz="2400">
                          <a:effectLst/>
                        </a:rPr>
                        <a:t>14</a:t>
                      </a:r>
                      <a:endParaRPr lang="en-US" sz="240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17</a:t>
                      </a:r>
                      <a:endParaRPr lang="en-US" sz="240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11</a:t>
                      </a:r>
                      <a:endParaRPr lang="en-US" sz="240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12</a:t>
                      </a:r>
                      <a:endParaRPr lang="en-US" sz="2400">
                        <a:effectLst/>
                        <a:latin typeface="Calibri" charset="0"/>
                        <a:ea typeface="Calibri" charset="0"/>
                        <a:cs typeface="Times New Roman" charset="0"/>
                      </a:endParaRPr>
                    </a:p>
                  </a:txBody>
                  <a:tcPr marL="44771" marR="44771" marT="0" marB="0" anchor="b"/>
                </a:tc>
              </a:tr>
              <a:tr h="996410">
                <a:tc>
                  <a:txBody>
                    <a:bodyPr/>
                    <a:lstStyle/>
                    <a:p>
                      <a:pPr marL="0" marR="0">
                        <a:lnSpc>
                          <a:spcPct val="115000"/>
                        </a:lnSpc>
                        <a:spcBef>
                          <a:spcPts val="0"/>
                        </a:spcBef>
                        <a:spcAft>
                          <a:spcPts val="0"/>
                        </a:spcAft>
                      </a:pPr>
                      <a:r>
                        <a:rPr lang="en-US" sz="2400">
                          <a:effectLst/>
                        </a:rPr>
                        <a:t>Clustering Coefficient</a:t>
                      </a:r>
                      <a:endParaRPr lang="en-US" sz="2400">
                        <a:effectLst/>
                        <a:latin typeface="Calibri" charset="0"/>
                        <a:ea typeface="Calibri" charset="0"/>
                        <a:cs typeface="Times New Roman" charset="0"/>
                      </a:endParaRPr>
                    </a:p>
                  </a:txBody>
                  <a:tcPr marL="44771" marR="44771" marT="0" marB="0"/>
                </a:tc>
                <a:tc>
                  <a:txBody>
                    <a:bodyPr/>
                    <a:lstStyle/>
                    <a:p>
                      <a:pPr marL="0" marR="0">
                        <a:lnSpc>
                          <a:spcPct val="115000"/>
                        </a:lnSpc>
                        <a:spcBef>
                          <a:spcPts val="0"/>
                        </a:spcBef>
                        <a:spcAft>
                          <a:spcPts val="0"/>
                        </a:spcAft>
                      </a:pPr>
                      <a:r>
                        <a:rPr lang="en-US" sz="2400">
                          <a:effectLst/>
                        </a:rPr>
                        <a:t>0.51142</a:t>
                      </a:r>
                      <a:endParaRPr lang="en-US" sz="240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dirty="0">
                          <a:effectLst/>
                        </a:rPr>
                        <a:t>0.35883</a:t>
                      </a:r>
                      <a:endParaRPr lang="en-US" sz="2400" dirty="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dirty="0">
                          <a:effectLst/>
                        </a:rPr>
                        <a:t>0.61422</a:t>
                      </a:r>
                      <a:endParaRPr lang="en-US" sz="2400" dirty="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0.605793</a:t>
                      </a:r>
                      <a:endParaRPr lang="en-US" sz="2400">
                        <a:effectLst/>
                        <a:latin typeface="Calibri" charset="0"/>
                        <a:ea typeface="Calibri" charset="0"/>
                        <a:cs typeface="Times New Roman" charset="0"/>
                      </a:endParaRPr>
                    </a:p>
                  </a:txBody>
                  <a:tcPr marL="44771" marR="44771" marT="0" marB="0" anchor="b"/>
                </a:tc>
              </a:tr>
              <a:tr h="675349">
                <a:tc>
                  <a:txBody>
                    <a:bodyPr/>
                    <a:lstStyle/>
                    <a:p>
                      <a:pPr marL="0" marR="0">
                        <a:lnSpc>
                          <a:spcPct val="115000"/>
                        </a:lnSpc>
                        <a:spcBef>
                          <a:spcPts val="0"/>
                        </a:spcBef>
                        <a:spcAft>
                          <a:spcPts val="0"/>
                        </a:spcAft>
                      </a:pPr>
                      <a:r>
                        <a:rPr lang="en-US" sz="2400">
                          <a:effectLst/>
                        </a:rPr>
                        <a:t>Shortest Path</a:t>
                      </a:r>
                      <a:endParaRPr lang="en-US" sz="2400">
                        <a:effectLst/>
                        <a:latin typeface="Calibri" charset="0"/>
                        <a:ea typeface="Calibri" charset="0"/>
                        <a:cs typeface="Times New Roman" charset="0"/>
                      </a:endParaRPr>
                    </a:p>
                  </a:txBody>
                  <a:tcPr marL="44771" marR="44771" marT="0" marB="0"/>
                </a:tc>
                <a:tc>
                  <a:txBody>
                    <a:bodyPr/>
                    <a:lstStyle/>
                    <a:p>
                      <a:pPr marL="0" marR="0">
                        <a:lnSpc>
                          <a:spcPct val="115000"/>
                        </a:lnSpc>
                        <a:spcBef>
                          <a:spcPts val="0"/>
                        </a:spcBef>
                        <a:spcAft>
                          <a:spcPts val="0"/>
                        </a:spcAft>
                      </a:pPr>
                      <a:r>
                        <a:rPr lang="en-US" sz="2400" dirty="0">
                          <a:effectLst/>
                        </a:rPr>
                        <a:t>4.515</a:t>
                      </a:r>
                      <a:endParaRPr lang="en-US" sz="2400" dirty="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5.3717</a:t>
                      </a:r>
                      <a:endParaRPr lang="en-US" sz="240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a:effectLst/>
                        </a:rPr>
                        <a:t>3.2793</a:t>
                      </a:r>
                      <a:endParaRPr lang="en-US" sz="2400">
                        <a:effectLst/>
                        <a:latin typeface="Calibri" charset="0"/>
                        <a:ea typeface="Calibri" charset="0"/>
                        <a:cs typeface="Times New Roman" charset="0"/>
                      </a:endParaRPr>
                    </a:p>
                  </a:txBody>
                  <a:tcPr marL="44771" marR="44771" marT="0" marB="0" anchor="b"/>
                </a:tc>
                <a:tc>
                  <a:txBody>
                    <a:bodyPr/>
                    <a:lstStyle/>
                    <a:p>
                      <a:pPr marL="0" marR="0">
                        <a:lnSpc>
                          <a:spcPct val="115000"/>
                        </a:lnSpc>
                        <a:spcBef>
                          <a:spcPts val="0"/>
                        </a:spcBef>
                        <a:spcAft>
                          <a:spcPts val="0"/>
                        </a:spcAft>
                      </a:pPr>
                      <a:r>
                        <a:rPr lang="en-US" sz="2400" dirty="0">
                          <a:effectLst/>
                        </a:rPr>
                        <a:t>3.268</a:t>
                      </a:r>
                      <a:endParaRPr lang="en-US" sz="2400" dirty="0">
                        <a:effectLst/>
                        <a:latin typeface="Calibri" charset="0"/>
                        <a:ea typeface="Calibri" charset="0"/>
                        <a:cs typeface="Times New Roman" charset="0"/>
                      </a:endParaRPr>
                    </a:p>
                  </a:txBody>
                  <a:tcPr marL="44771" marR="44771" marT="0" marB="0" anchor="b"/>
                </a:tc>
              </a:tr>
            </a:tbl>
          </a:graphicData>
        </a:graphic>
      </p:graphicFrame>
      <p:sp>
        <p:nvSpPr>
          <p:cNvPr id="9" name="TextBox 8"/>
          <p:cNvSpPr txBox="1"/>
          <p:nvPr/>
        </p:nvSpPr>
        <p:spPr>
          <a:xfrm>
            <a:off x="838200" y="5858934"/>
            <a:ext cx="10515600" cy="707886"/>
          </a:xfrm>
          <a:prstGeom prst="rect">
            <a:avLst/>
          </a:prstGeom>
          <a:noFill/>
        </p:spPr>
        <p:txBody>
          <a:bodyPr wrap="square" rtlCol="0">
            <a:spAutoFit/>
          </a:bodyPr>
          <a:lstStyle/>
          <a:p>
            <a:r>
              <a:rPr lang="en-US" sz="2000" b="1" dirty="0" smtClean="0"/>
              <a:t>Differ Significantly with the random networks:-</a:t>
            </a:r>
          </a:p>
          <a:p>
            <a:r>
              <a:rPr lang="en-US" sz="2000" b="1" dirty="0" smtClean="0"/>
              <a:t>Average </a:t>
            </a:r>
            <a:r>
              <a:rPr lang="en-US" sz="2000" b="1" dirty="0"/>
              <a:t>path length (P-Value = 0.0004883) and clustering coefficient (P-Value=0.0009766</a:t>
            </a:r>
            <a:r>
              <a:rPr lang="en-US" sz="2000" b="1" dirty="0" smtClean="0"/>
              <a:t>)</a:t>
            </a:r>
            <a:endParaRPr lang="en-US" sz="2000" b="1" dirty="0"/>
          </a:p>
        </p:txBody>
      </p:sp>
      <p:sp>
        <p:nvSpPr>
          <p:cNvPr id="10" name="TextBox 9"/>
          <p:cNvSpPr txBox="1"/>
          <p:nvPr/>
        </p:nvSpPr>
        <p:spPr>
          <a:xfrm>
            <a:off x="9311951" y="6566820"/>
            <a:ext cx="2705878" cy="369332"/>
          </a:xfrm>
          <a:prstGeom prst="rect">
            <a:avLst/>
          </a:prstGeom>
          <a:noFill/>
        </p:spPr>
        <p:txBody>
          <a:bodyPr wrap="square" rtlCol="0">
            <a:spAutoFit/>
          </a:bodyPr>
          <a:lstStyle/>
          <a:p>
            <a:r>
              <a:rPr lang="en-US" b="1" dirty="0" smtClean="0"/>
              <a:t>https://</a:t>
            </a:r>
            <a:r>
              <a:rPr lang="en-US" b="1" dirty="0" err="1" smtClean="0"/>
              <a:t>igraph.org</a:t>
            </a:r>
            <a:r>
              <a:rPr lang="en-US" b="1" dirty="0" smtClean="0"/>
              <a:t>/r/</a:t>
            </a:r>
            <a:endParaRPr lang="en-US" b="1" dirty="0"/>
          </a:p>
        </p:txBody>
      </p:sp>
    </p:spTree>
    <p:extLst>
      <p:ext uri="{BB962C8B-B14F-4D97-AF65-F5344CB8AC3E}">
        <p14:creationId xmlns:p14="http://schemas.microsoft.com/office/powerpoint/2010/main" val="8992539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Pearson V/S Spearman Correlation</a:t>
            </a:r>
            <a:endParaRPr lang="en-US"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33758804"/>
              </p:ext>
            </p:extLst>
          </p:nvPr>
        </p:nvGraphicFramePr>
        <p:xfrm>
          <a:off x="1154747" y="1470555"/>
          <a:ext cx="8903652" cy="4623340"/>
        </p:xfrm>
        <a:graphic>
          <a:graphicData uri="http://schemas.openxmlformats.org/drawingml/2006/table">
            <a:tbl>
              <a:tblPr firstRow="1" firstCol="1" bandRow="1">
                <a:tableStyleId>{5C22544A-7EE6-4342-B048-85BDC9FD1C3A}</a:tableStyleId>
              </a:tblPr>
              <a:tblGrid>
                <a:gridCol w="1907372"/>
                <a:gridCol w="1749070"/>
                <a:gridCol w="1749070"/>
                <a:gridCol w="1749070"/>
                <a:gridCol w="1749070"/>
              </a:tblGrid>
              <a:tr h="364631">
                <a:tc rowSpan="2">
                  <a:txBody>
                    <a:bodyPr/>
                    <a:lstStyle/>
                    <a:p>
                      <a:pPr marL="0" marR="0">
                        <a:lnSpc>
                          <a:spcPct val="115000"/>
                        </a:lnSpc>
                        <a:spcBef>
                          <a:spcPts val="0"/>
                        </a:spcBef>
                        <a:spcAft>
                          <a:spcPts val="0"/>
                        </a:spcAft>
                      </a:pPr>
                      <a:r>
                        <a:rPr lang="en-US" sz="2400">
                          <a:effectLst/>
                        </a:rPr>
                        <a:t> </a:t>
                      </a:r>
                      <a:endParaRPr lang="en-US" sz="2400">
                        <a:effectLst/>
                        <a:latin typeface="Calibri" charset="0"/>
                        <a:ea typeface="Calibri" charset="0"/>
                        <a:cs typeface="Times New Roman" charset="0"/>
                      </a:endParaRPr>
                    </a:p>
                  </a:txBody>
                  <a:tcPr marL="68580" marR="68580" marT="0" marB="0"/>
                </a:tc>
                <a:tc gridSpan="2">
                  <a:txBody>
                    <a:bodyPr/>
                    <a:lstStyle/>
                    <a:p>
                      <a:pPr marL="0" marR="0" algn="ctr">
                        <a:lnSpc>
                          <a:spcPct val="115000"/>
                        </a:lnSpc>
                        <a:spcBef>
                          <a:spcPts val="0"/>
                        </a:spcBef>
                        <a:spcAft>
                          <a:spcPts val="0"/>
                        </a:spcAft>
                      </a:pPr>
                      <a:r>
                        <a:rPr lang="en-US" sz="2400" dirty="0">
                          <a:effectLst/>
                        </a:rPr>
                        <a:t>Cancer </a:t>
                      </a:r>
                      <a:r>
                        <a:rPr lang="en-US" sz="2400" dirty="0" smtClean="0">
                          <a:effectLst/>
                        </a:rPr>
                        <a:t>Networks</a:t>
                      </a:r>
                      <a:endParaRPr lang="en-US" sz="2400" dirty="0">
                        <a:effectLst/>
                        <a:latin typeface="Calibri" charset="0"/>
                        <a:ea typeface="Calibri" charset="0"/>
                        <a:cs typeface="Times New Roman" charset="0"/>
                      </a:endParaRPr>
                    </a:p>
                  </a:txBody>
                  <a:tcPr marL="68580" marR="68580" marT="0" marB="0"/>
                </a:tc>
                <a:tc hMerge="1">
                  <a:txBody>
                    <a:bodyPr/>
                    <a:lstStyle/>
                    <a:p>
                      <a:endParaRPr lang="en-US"/>
                    </a:p>
                  </a:txBody>
                  <a:tcPr/>
                </a:tc>
                <a:tc gridSpan="2">
                  <a:txBody>
                    <a:bodyPr/>
                    <a:lstStyle/>
                    <a:p>
                      <a:pPr marL="0" marR="0" algn="ctr">
                        <a:lnSpc>
                          <a:spcPct val="115000"/>
                        </a:lnSpc>
                        <a:spcBef>
                          <a:spcPts val="0"/>
                        </a:spcBef>
                        <a:spcAft>
                          <a:spcPts val="0"/>
                        </a:spcAft>
                      </a:pPr>
                      <a:r>
                        <a:rPr lang="en-US" sz="2400" dirty="0">
                          <a:effectLst/>
                        </a:rPr>
                        <a:t>Normal </a:t>
                      </a:r>
                      <a:r>
                        <a:rPr lang="en-US" sz="2400" dirty="0" smtClean="0">
                          <a:effectLst/>
                        </a:rPr>
                        <a:t>Networks</a:t>
                      </a:r>
                      <a:endParaRPr lang="en-US" sz="2400" dirty="0">
                        <a:effectLst/>
                        <a:latin typeface="Calibri" charset="0"/>
                        <a:ea typeface="Calibri" charset="0"/>
                        <a:cs typeface="Times New Roman" charset="0"/>
                      </a:endParaRPr>
                    </a:p>
                  </a:txBody>
                  <a:tcPr marL="68580" marR="68580" marT="0" marB="0"/>
                </a:tc>
                <a:tc hMerge="1">
                  <a:txBody>
                    <a:bodyPr/>
                    <a:lstStyle/>
                    <a:p>
                      <a:endParaRPr lang="en-US"/>
                    </a:p>
                  </a:txBody>
                  <a:tcPr/>
                </a:tc>
              </a:tr>
              <a:tr h="351777">
                <a:tc vMerge="1">
                  <a:txBody>
                    <a:bodyPr/>
                    <a:lstStyle/>
                    <a:p>
                      <a:endParaRPr lang="en-US"/>
                    </a:p>
                  </a:txBody>
                  <a:tcPr/>
                </a:tc>
                <a:tc>
                  <a:txBody>
                    <a:bodyPr/>
                    <a:lstStyle/>
                    <a:p>
                      <a:pPr marL="0" marR="0" algn="ctr">
                        <a:lnSpc>
                          <a:spcPct val="115000"/>
                        </a:lnSpc>
                        <a:spcBef>
                          <a:spcPts val="0"/>
                        </a:spcBef>
                        <a:spcAft>
                          <a:spcPts val="0"/>
                        </a:spcAft>
                      </a:pPr>
                      <a:r>
                        <a:rPr lang="en-US" sz="2400">
                          <a:effectLst/>
                        </a:rPr>
                        <a:t>Pearson</a:t>
                      </a:r>
                      <a:endParaRPr lang="en-US" sz="2400">
                        <a:effectLst/>
                        <a:latin typeface="Calibri" charset="0"/>
                        <a:ea typeface="Calibri" charset="0"/>
                        <a:cs typeface="Times New Roman" charset="0"/>
                      </a:endParaRPr>
                    </a:p>
                  </a:txBody>
                  <a:tcPr marL="68580" marR="68580" marT="0" marB="0"/>
                </a:tc>
                <a:tc>
                  <a:txBody>
                    <a:bodyPr/>
                    <a:lstStyle/>
                    <a:p>
                      <a:pPr marL="0" marR="0" algn="ctr">
                        <a:lnSpc>
                          <a:spcPct val="115000"/>
                        </a:lnSpc>
                        <a:spcBef>
                          <a:spcPts val="0"/>
                        </a:spcBef>
                        <a:spcAft>
                          <a:spcPts val="0"/>
                        </a:spcAft>
                      </a:pPr>
                      <a:r>
                        <a:rPr lang="en-US" sz="2400">
                          <a:effectLst/>
                        </a:rPr>
                        <a:t>Spearman</a:t>
                      </a:r>
                      <a:endParaRPr lang="en-US" sz="2400">
                        <a:effectLst/>
                        <a:latin typeface="Calibri" charset="0"/>
                        <a:ea typeface="Calibri" charset="0"/>
                        <a:cs typeface="Times New Roman" charset="0"/>
                      </a:endParaRPr>
                    </a:p>
                  </a:txBody>
                  <a:tcPr marL="68580" marR="68580" marT="0" marB="0"/>
                </a:tc>
                <a:tc>
                  <a:txBody>
                    <a:bodyPr/>
                    <a:lstStyle/>
                    <a:p>
                      <a:pPr marL="0" marR="0" algn="ctr">
                        <a:lnSpc>
                          <a:spcPct val="115000"/>
                        </a:lnSpc>
                        <a:spcBef>
                          <a:spcPts val="0"/>
                        </a:spcBef>
                        <a:spcAft>
                          <a:spcPts val="0"/>
                        </a:spcAft>
                      </a:pPr>
                      <a:r>
                        <a:rPr lang="en-US" sz="2400">
                          <a:effectLst/>
                        </a:rPr>
                        <a:t>Pearson</a:t>
                      </a:r>
                      <a:endParaRPr lang="en-US" sz="2400">
                        <a:effectLst/>
                        <a:latin typeface="Calibri" charset="0"/>
                        <a:ea typeface="Calibri" charset="0"/>
                        <a:cs typeface="Times New Roman" charset="0"/>
                      </a:endParaRPr>
                    </a:p>
                  </a:txBody>
                  <a:tcPr marL="68580" marR="68580" marT="0" marB="0"/>
                </a:tc>
                <a:tc>
                  <a:txBody>
                    <a:bodyPr/>
                    <a:lstStyle/>
                    <a:p>
                      <a:pPr marL="0" marR="0" algn="ctr">
                        <a:lnSpc>
                          <a:spcPct val="115000"/>
                        </a:lnSpc>
                        <a:spcBef>
                          <a:spcPts val="0"/>
                        </a:spcBef>
                        <a:spcAft>
                          <a:spcPts val="0"/>
                        </a:spcAft>
                      </a:pPr>
                      <a:r>
                        <a:rPr lang="en-US" sz="2400">
                          <a:effectLst/>
                        </a:rPr>
                        <a:t>Spearman</a:t>
                      </a:r>
                      <a:endParaRPr lang="en-US" sz="2400">
                        <a:effectLst/>
                        <a:latin typeface="Calibri" charset="0"/>
                        <a:ea typeface="Calibri" charset="0"/>
                        <a:cs typeface="Times New Roman" charset="0"/>
                      </a:endParaRPr>
                    </a:p>
                  </a:txBody>
                  <a:tcPr marL="68580" marR="68580" marT="0" marB="0"/>
                </a:tc>
              </a:tr>
              <a:tr h="725489">
                <a:tc>
                  <a:txBody>
                    <a:bodyPr/>
                    <a:lstStyle/>
                    <a:p>
                      <a:pPr marL="0" marR="0">
                        <a:lnSpc>
                          <a:spcPct val="115000"/>
                        </a:lnSpc>
                        <a:spcBef>
                          <a:spcPts val="0"/>
                        </a:spcBef>
                        <a:spcAft>
                          <a:spcPts val="0"/>
                        </a:spcAft>
                      </a:pPr>
                      <a:r>
                        <a:rPr lang="en-US" sz="2400" dirty="0">
                          <a:effectLst/>
                        </a:rPr>
                        <a:t>Differential Nodes</a:t>
                      </a:r>
                      <a:endParaRPr lang="en-US" sz="2400" dirty="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dirty="0">
                          <a:effectLst/>
                        </a:rPr>
                        <a:t>3748</a:t>
                      </a:r>
                      <a:endParaRPr lang="en-US" sz="2400" dirty="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dirty="0">
                          <a:effectLst/>
                        </a:rPr>
                        <a:t>525</a:t>
                      </a:r>
                      <a:endParaRPr lang="en-US" sz="2400" dirty="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517</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133</a:t>
                      </a:r>
                      <a:endParaRPr lang="en-US" sz="2400">
                        <a:effectLst/>
                        <a:latin typeface="Calibri" charset="0"/>
                        <a:ea typeface="Calibri" charset="0"/>
                        <a:cs typeface="Times New Roman" charset="0"/>
                      </a:endParaRPr>
                    </a:p>
                  </a:txBody>
                  <a:tcPr marL="68580" marR="68580" marT="0" marB="0" anchor="b"/>
                </a:tc>
              </a:tr>
              <a:tr h="1099200">
                <a:tc>
                  <a:txBody>
                    <a:bodyPr/>
                    <a:lstStyle/>
                    <a:p>
                      <a:pPr marL="0" marR="0">
                        <a:lnSpc>
                          <a:spcPct val="115000"/>
                        </a:lnSpc>
                        <a:spcBef>
                          <a:spcPts val="0"/>
                        </a:spcBef>
                        <a:spcAft>
                          <a:spcPts val="0"/>
                        </a:spcAft>
                      </a:pPr>
                      <a:r>
                        <a:rPr lang="en-US" sz="2400" dirty="0">
                          <a:effectLst/>
                        </a:rPr>
                        <a:t>% Differential Nodes</a:t>
                      </a:r>
                      <a:endParaRPr lang="en-US" sz="2400" dirty="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a:effectLst/>
                        </a:rPr>
                        <a:t>26.71 %</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4.85 %</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3.79 %</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1.01 %</a:t>
                      </a:r>
                      <a:endParaRPr lang="en-US" sz="2400">
                        <a:effectLst/>
                        <a:latin typeface="Calibri" charset="0"/>
                        <a:ea typeface="Calibri" charset="0"/>
                        <a:cs typeface="Times New Roman" charset="0"/>
                      </a:endParaRPr>
                    </a:p>
                  </a:txBody>
                  <a:tcPr marL="68580" marR="68580" marT="0" marB="0" anchor="b"/>
                </a:tc>
              </a:tr>
              <a:tr h="725489">
                <a:tc>
                  <a:txBody>
                    <a:bodyPr/>
                    <a:lstStyle/>
                    <a:p>
                      <a:pPr marL="0" marR="0">
                        <a:lnSpc>
                          <a:spcPct val="115000"/>
                        </a:lnSpc>
                        <a:spcBef>
                          <a:spcPts val="0"/>
                        </a:spcBef>
                        <a:spcAft>
                          <a:spcPts val="0"/>
                        </a:spcAft>
                      </a:pPr>
                      <a:r>
                        <a:rPr lang="en-US" sz="2400" dirty="0">
                          <a:effectLst/>
                        </a:rPr>
                        <a:t>Differential Edges</a:t>
                      </a:r>
                      <a:endParaRPr lang="en-US" sz="2400" dirty="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a:effectLst/>
                        </a:rPr>
                        <a:t>994862</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92241</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953814</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1346689</a:t>
                      </a:r>
                      <a:endParaRPr lang="en-US" sz="2400">
                        <a:effectLst/>
                        <a:latin typeface="Calibri" charset="0"/>
                        <a:ea typeface="Calibri" charset="0"/>
                        <a:cs typeface="Times New Roman" charset="0"/>
                      </a:endParaRPr>
                    </a:p>
                  </a:txBody>
                  <a:tcPr marL="68580" marR="68580" marT="0" marB="0" anchor="b"/>
                </a:tc>
              </a:tr>
              <a:tr h="1099200">
                <a:tc>
                  <a:txBody>
                    <a:bodyPr/>
                    <a:lstStyle/>
                    <a:p>
                      <a:pPr marL="0" marR="0">
                        <a:lnSpc>
                          <a:spcPct val="115000"/>
                        </a:lnSpc>
                        <a:spcBef>
                          <a:spcPts val="0"/>
                        </a:spcBef>
                        <a:spcAft>
                          <a:spcPts val="0"/>
                        </a:spcAft>
                      </a:pPr>
                      <a:r>
                        <a:rPr lang="en-US" sz="2400">
                          <a:effectLst/>
                        </a:rPr>
                        <a:t>% Differential Edges</a:t>
                      </a:r>
                      <a:endParaRPr lang="en-US" sz="240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a:effectLst/>
                        </a:rPr>
                        <a:t>93.54 %</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57.34 %</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19.91 %</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dirty="0">
                          <a:effectLst/>
                        </a:rPr>
                        <a:t>25.98 %</a:t>
                      </a:r>
                      <a:endParaRPr lang="en-US" sz="2400" dirty="0">
                        <a:effectLst/>
                        <a:latin typeface="Calibri" charset="0"/>
                        <a:ea typeface="Calibri" charset="0"/>
                        <a:cs typeface="Times New Roman" charset="0"/>
                      </a:endParaRPr>
                    </a:p>
                  </a:txBody>
                  <a:tcPr marL="68580" marR="68580" marT="0" marB="0" anchor="b"/>
                </a:tc>
              </a:tr>
            </a:tbl>
          </a:graphicData>
        </a:graphic>
      </p:graphicFrame>
      <p:sp>
        <p:nvSpPr>
          <p:cNvPr id="5" name="TextBox 4"/>
          <p:cNvSpPr txBox="1"/>
          <p:nvPr/>
        </p:nvSpPr>
        <p:spPr>
          <a:xfrm>
            <a:off x="1347840" y="6062133"/>
            <a:ext cx="8517466" cy="400110"/>
          </a:xfrm>
          <a:prstGeom prst="rect">
            <a:avLst/>
          </a:prstGeom>
          <a:noFill/>
        </p:spPr>
        <p:txBody>
          <a:bodyPr wrap="square" rtlCol="0">
            <a:spAutoFit/>
          </a:bodyPr>
          <a:lstStyle/>
          <a:p>
            <a:r>
              <a:rPr lang="en-US" sz="2000" b="1" dirty="0" smtClean="0"/>
              <a:t>Pearson correlation network is more dense and connected.</a:t>
            </a:r>
            <a:endParaRPr lang="en-US" sz="2000" b="1" dirty="0"/>
          </a:p>
        </p:txBody>
      </p:sp>
      <p:sp>
        <p:nvSpPr>
          <p:cNvPr id="6" name="TextBox 5"/>
          <p:cNvSpPr txBox="1"/>
          <p:nvPr/>
        </p:nvSpPr>
        <p:spPr>
          <a:xfrm>
            <a:off x="9237306" y="6462243"/>
            <a:ext cx="2705878" cy="369332"/>
          </a:xfrm>
          <a:prstGeom prst="rect">
            <a:avLst/>
          </a:prstGeom>
          <a:noFill/>
        </p:spPr>
        <p:txBody>
          <a:bodyPr wrap="square" rtlCol="0">
            <a:spAutoFit/>
          </a:bodyPr>
          <a:lstStyle/>
          <a:p>
            <a:r>
              <a:rPr lang="en-US" b="1" dirty="0" smtClean="0"/>
              <a:t>https://</a:t>
            </a:r>
            <a:r>
              <a:rPr lang="en-US" b="1" dirty="0" err="1" smtClean="0"/>
              <a:t>igraph.org</a:t>
            </a:r>
            <a:r>
              <a:rPr lang="en-US" b="1" dirty="0" smtClean="0"/>
              <a:t>/r/</a:t>
            </a:r>
            <a:endParaRPr lang="en-US" b="1" dirty="0"/>
          </a:p>
        </p:txBody>
      </p:sp>
    </p:spTree>
    <p:extLst>
      <p:ext uri="{BB962C8B-B14F-4D97-AF65-F5344CB8AC3E}">
        <p14:creationId xmlns:p14="http://schemas.microsoft.com/office/powerpoint/2010/main" val="10206019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Differential network analysis</a:t>
            </a:r>
            <a:endParaRPr lang="en-US"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34812140"/>
              </p:ext>
            </p:extLst>
          </p:nvPr>
        </p:nvGraphicFramePr>
        <p:xfrm>
          <a:off x="1776063" y="1690688"/>
          <a:ext cx="7591871" cy="4354432"/>
        </p:xfrm>
        <a:graphic>
          <a:graphicData uri="http://schemas.openxmlformats.org/drawingml/2006/table">
            <a:tbl>
              <a:tblPr firstRow="1" firstCol="1" bandRow="1">
                <a:tableStyleId>{5C22544A-7EE6-4342-B048-85BDC9FD1C3A}</a:tableStyleId>
              </a:tblPr>
              <a:tblGrid>
                <a:gridCol w="2529927"/>
                <a:gridCol w="2530972"/>
                <a:gridCol w="2530972"/>
              </a:tblGrid>
              <a:tr h="614410">
                <a:tc>
                  <a:txBody>
                    <a:bodyPr/>
                    <a:lstStyle/>
                    <a:p>
                      <a:pPr marL="0" marR="0">
                        <a:lnSpc>
                          <a:spcPct val="115000"/>
                        </a:lnSpc>
                        <a:spcBef>
                          <a:spcPts val="0"/>
                        </a:spcBef>
                        <a:spcAft>
                          <a:spcPts val="0"/>
                        </a:spcAft>
                      </a:pPr>
                      <a:r>
                        <a:rPr lang="en-US" sz="2400">
                          <a:effectLst/>
                        </a:rPr>
                        <a:t> </a:t>
                      </a:r>
                      <a:endParaRPr lang="en-US" sz="240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dirty="0">
                          <a:effectLst/>
                        </a:rPr>
                        <a:t>Cancer </a:t>
                      </a:r>
                      <a:r>
                        <a:rPr lang="en-US" sz="2400" dirty="0" smtClean="0">
                          <a:effectLst/>
                        </a:rPr>
                        <a:t>Network</a:t>
                      </a:r>
                      <a:endParaRPr lang="en-US" sz="2400" dirty="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dirty="0">
                          <a:effectLst/>
                        </a:rPr>
                        <a:t>Normal </a:t>
                      </a:r>
                      <a:r>
                        <a:rPr lang="en-US" sz="2400" dirty="0" smtClean="0">
                          <a:effectLst/>
                        </a:rPr>
                        <a:t>Network</a:t>
                      </a:r>
                      <a:endParaRPr lang="en-US" sz="2400" dirty="0">
                        <a:effectLst/>
                        <a:latin typeface="Calibri" charset="0"/>
                        <a:ea typeface="Calibri" charset="0"/>
                        <a:cs typeface="Times New Roman" charset="0"/>
                      </a:endParaRPr>
                    </a:p>
                  </a:txBody>
                  <a:tcPr marL="68580" marR="68580" marT="0" marB="0"/>
                </a:tc>
              </a:tr>
              <a:tr h="526732">
                <a:tc>
                  <a:txBody>
                    <a:bodyPr/>
                    <a:lstStyle/>
                    <a:p>
                      <a:pPr marL="0" marR="0">
                        <a:lnSpc>
                          <a:spcPct val="115000"/>
                        </a:lnSpc>
                        <a:spcBef>
                          <a:spcPts val="0"/>
                        </a:spcBef>
                        <a:spcAft>
                          <a:spcPts val="0"/>
                        </a:spcAft>
                      </a:pPr>
                      <a:r>
                        <a:rPr lang="en-US" sz="2400">
                          <a:effectLst/>
                        </a:rPr>
                        <a:t>Total Nodes</a:t>
                      </a:r>
                      <a:endParaRPr lang="en-US" sz="240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dirty="0">
                          <a:effectLst/>
                        </a:rPr>
                        <a:t>14028</a:t>
                      </a:r>
                      <a:endParaRPr lang="en-US" sz="2400" dirty="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dirty="0">
                          <a:effectLst/>
                        </a:rPr>
                        <a:t>13645</a:t>
                      </a:r>
                      <a:endParaRPr lang="en-US" sz="2400" dirty="0">
                        <a:effectLst/>
                        <a:latin typeface="Calibri" charset="0"/>
                        <a:ea typeface="Calibri" charset="0"/>
                        <a:cs typeface="Times New Roman" charset="0"/>
                      </a:endParaRPr>
                    </a:p>
                  </a:txBody>
                  <a:tcPr marL="68580" marR="68580" marT="0" marB="0" anchor="b"/>
                </a:tc>
              </a:tr>
              <a:tr h="526732">
                <a:tc>
                  <a:txBody>
                    <a:bodyPr/>
                    <a:lstStyle/>
                    <a:p>
                      <a:pPr marL="0" marR="0">
                        <a:lnSpc>
                          <a:spcPct val="115000"/>
                        </a:lnSpc>
                        <a:spcBef>
                          <a:spcPts val="0"/>
                        </a:spcBef>
                        <a:spcAft>
                          <a:spcPts val="0"/>
                        </a:spcAft>
                      </a:pPr>
                      <a:r>
                        <a:rPr lang="en-US" sz="2400">
                          <a:effectLst/>
                        </a:rPr>
                        <a:t>Differential Nodes</a:t>
                      </a:r>
                      <a:endParaRPr lang="en-US" sz="240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a:effectLst/>
                        </a:rPr>
                        <a:t>2278</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1895</a:t>
                      </a:r>
                      <a:endParaRPr lang="en-US" sz="2400">
                        <a:effectLst/>
                        <a:latin typeface="Calibri" charset="0"/>
                        <a:ea typeface="Calibri" charset="0"/>
                        <a:cs typeface="Times New Roman" charset="0"/>
                      </a:endParaRPr>
                    </a:p>
                  </a:txBody>
                  <a:tcPr marL="68580" marR="68580" marT="0" marB="0" anchor="b"/>
                </a:tc>
              </a:tr>
              <a:tr h="790037">
                <a:tc>
                  <a:txBody>
                    <a:bodyPr/>
                    <a:lstStyle/>
                    <a:p>
                      <a:pPr marL="0" marR="0">
                        <a:lnSpc>
                          <a:spcPct val="115000"/>
                        </a:lnSpc>
                        <a:spcBef>
                          <a:spcPts val="0"/>
                        </a:spcBef>
                        <a:spcAft>
                          <a:spcPts val="0"/>
                        </a:spcAft>
                      </a:pPr>
                      <a:r>
                        <a:rPr lang="en-US" sz="2400">
                          <a:effectLst/>
                        </a:rPr>
                        <a:t>% Differential Nodes</a:t>
                      </a:r>
                      <a:endParaRPr lang="en-US" sz="240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dirty="0">
                          <a:effectLst/>
                        </a:rPr>
                        <a:t>16.21 %</a:t>
                      </a:r>
                      <a:endParaRPr lang="en-US" sz="2400" dirty="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dirty="0">
                          <a:effectLst/>
                        </a:rPr>
                        <a:t>13.88 %</a:t>
                      </a:r>
                      <a:endParaRPr lang="en-US" sz="2400" dirty="0">
                        <a:effectLst/>
                        <a:latin typeface="Calibri" charset="0"/>
                        <a:ea typeface="Calibri" charset="0"/>
                        <a:cs typeface="Times New Roman" charset="0"/>
                      </a:endParaRPr>
                    </a:p>
                  </a:txBody>
                  <a:tcPr marL="68580" marR="68580" marT="0" marB="0"/>
                </a:tc>
              </a:tr>
              <a:tr h="526732">
                <a:tc>
                  <a:txBody>
                    <a:bodyPr/>
                    <a:lstStyle/>
                    <a:p>
                      <a:pPr marL="0" marR="0">
                        <a:lnSpc>
                          <a:spcPct val="115000"/>
                        </a:lnSpc>
                        <a:spcBef>
                          <a:spcPts val="0"/>
                        </a:spcBef>
                        <a:spcAft>
                          <a:spcPts val="0"/>
                        </a:spcAft>
                      </a:pPr>
                      <a:r>
                        <a:rPr lang="en-US" sz="2400" dirty="0">
                          <a:effectLst/>
                        </a:rPr>
                        <a:t>Total Edges</a:t>
                      </a:r>
                      <a:endParaRPr lang="en-US" sz="2400" dirty="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a:effectLst/>
                        </a:rPr>
                        <a:t>1063460</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4789094</a:t>
                      </a:r>
                      <a:endParaRPr lang="en-US" sz="2400">
                        <a:effectLst/>
                        <a:latin typeface="Calibri" charset="0"/>
                        <a:ea typeface="Calibri" charset="0"/>
                        <a:cs typeface="Times New Roman" charset="0"/>
                      </a:endParaRPr>
                    </a:p>
                  </a:txBody>
                  <a:tcPr marL="68580" marR="68580" marT="0" marB="0" anchor="b"/>
                </a:tc>
              </a:tr>
              <a:tr h="526732">
                <a:tc>
                  <a:txBody>
                    <a:bodyPr/>
                    <a:lstStyle/>
                    <a:p>
                      <a:pPr marL="0" marR="0">
                        <a:lnSpc>
                          <a:spcPct val="115000"/>
                        </a:lnSpc>
                        <a:spcBef>
                          <a:spcPts val="0"/>
                        </a:spcBef>
                        <a:spcAft>
                          <a:spcPts val="0"/>
                        </a:spcAft>
                      </a:pPr>
                      <a:r>
                        <a:rPr lang="en-US" sz="2400">
                          <a:effectLst/>
                        </a:rPr>
                        <a:t>Differential Edges</a:t>
                      </a:r>
                      <a:endParaRPr lang="en-US" sz="240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a:effectLst/>
                        </a:rPr>
                        <a:t>928753</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a:effectLst/>
                        </a:rPr>
                        <a:t>4654387</a:t>
                      </a:r>
                      <a:endParaRPr lang="en-US" sz="2400">
                        <a:effectLst/>
                        <a:latin typeface="Calibri" charset="0"/>
                        <a:ea typeface="Calibri" charset="0"/>
                        <a:cs typeface="Times New Roman" charset="0"/>
                      </a:endParaRPr>
                    </a:p>
                  </a:txBody>
                  <a:tcPr marL="68580" marR="68580" marT="0" marB="0" anchor="b"/>
                </a:tc>
              </a:tr>
              <a:tr h="790037">
                <a:tc>
                  <a:txBody>
                    <a:bodyPr/>
                    <a:lstStyle/>
                    <a:p>
                      <a:pPr marL="0" marR="0">
                        <a:lnSpc>
                          <a:spcPct val="115000"/>
                        </a:lnSpc>
                        <a:spcBef>
                          <a:spcPts val="0"/>
                        </a:spcBef>
                        <a:spcAft>
                          <a:spcPts val="0"/>
                        </a:spcAft>
                      </a:pPr>
                      <a:r>
                        <a:rPr lang="en-US" sz="2400" dirty="0">
                          <a:effectLst/>
                        </a:rPr>
                        <a:t>% Differential Edges</a:t>
                      </a:r>
                      <a:endParaRPr lang="en-US" sz="2400" dirty="0">
                        <a:effectLst/>
                        <a:latin typeface="Calibri" charset="0"/>
                        <a:ea typeface="Calibri" charset="0"/>
                        <a:cs typeface="Times New Roman" charset="0"/>
                      </a:endParaRPr>
                    </a:p>
                  </a:txBody>
                  <a:tcPr marL="68580" marR="68580" marT="0" marB="0"/>
                </a:tc>
                <a:tc>
                  <a:txBody>
                    <a:bodyPr/>
                    <a:lstStyle/>
                    <a:p>
                      <a:pPr marL="0" marR="0">
                        <a:lnSpc>
                          <a:spcPct val="115000"/>
                        </a:lnSpc>
                        <a:spcBef>
                          <a:spcPts val="0"/>
                        </a:spcBef>
                        <a:spcAft>
                          <a:spcPts val="0"/>
                        </a:spcAft>
                      </a:pPr>
                      <a:r>
                        <a:rPr lang="en-US" sz="2400">
                          <a:effectLst/>
                        </a:rPr>
                        <a:t>87.33 %</a:t>
                      </a:r>
                      <a:endParaRPr lang="en-US" sz="2400">
                        <a:effectLst/>
                        <a:latin typeface="Calibri" charset="0"/>
                        <a:ea typeface="Calibri" charset="0"/>
                        <a:cs typeface="Times New Roman" charset="0"/>
                      </a:endParaRPr>
                    </a:p>
                  </a:txBody>
                  <a:tcPr marL="68580" marR="68580" marT="0" marB="0" anchor="b"/>
                </a:tc>
                <a:tc>
                  <a:txBody>
                    <a:bodyPr/>
                    <a:lstStyle/>
                    <a:p>
                      <a:pPr marL="0" marR="0">
                        <a:lnSpc>
                          <a:spcPct val="115000"/>
                        </a:lnSpc>
                        <a:spcBef>
                          <a:spcPts val="0"/>
                        </a:spcBef>
                        <a:spcAft>
                          <a:spcPts val="0"/>
                        </a:spcAft>
                      </a:pPr>
                      <a:r>
                        <a:rPr lang="en-US" sz="2400" dirty="0">
                          <a:effectLst/>
                        </a:rPr>
                        <a:t>97.18 %</a:t>
                      </a:r>
                      <a:endParaRPr lang="en-US" sz="2400" dirty="0">
                        <a:effectLst/>
                        <a:latin typeface="Calibri" charset="0"/>
                        <a:ea typeface="Calibri" charset="0"/>
                        <a:cs typeface="Times New Roman" charset="0"/>
                      </a:endParaRPr>
                    </a:p>
                  </a:txBody>
                  <a:tcPr marL="68580" marR="68580" marT="0" marB="0" anchor="b"/>
                </a:tc>
              </a:tr>
            </a:tbl>
          </a:graphicData>
        </a:graphic>
      </p:graphicFrame>
      <p:sp>
        <p:nvSpPr>
          <p:cNvPr id="5" name="TextBox 4"/>
          <p:cNvSpPr txBox="1"/>
          <p:nvPr/>
        </p:nvSpPr>
        <p:spPr>
          <a:xfrm>
            <a:off x="8192278" y="6488668"/>
            <a:ext cx="2705878" cy="369332"/>
          </a:xfrm>
          <a:prstGeom prst="rect">
            <a:avLst/>
          </a:prstGeom>
          <a:noFill/>
        </p:spPr>
        <p:txBody>
          <a:bodyPr wrap="square" rtlCol="0">
            <a:spAutoFit/>
          </a:bodyPr>
          <a:lstStyle/>
          <a:p>
            <a:r>
              <a:rPr lang="en-US" b="1" dirty="0" smtClean="0"/>
              <a:t>https://</a:t>
            </a:r>
            <a:r>
              <a:rPr lang="en-US" b="1" dirty="0" err="1" smtClean="0"/>
              <a:t>igraph.org</a:t>
            </a:r>
            <a:r>
              <a:rPr lang="en-US" b="1" dirty="0" smtClean="0"/>
              <a:t>/r/</a:t>
            </a:r>
            <a:endParaRPr lang="en-US" b="1" dirty="0"/>
          </a:p>
        </p:txBody>
      </p:sp>
    </p:spTree>
    <p:extLst>
      <p:ext uri="{BB962C8B-B14F-4D97-AF65-F5344CB8AC3E}">
        <p14:creationId xmlns:p14="http://schemas.microsoft.com/office/powerpoint/2010/main" val="10725624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GO enrichment </a:t>
            </a:r>
            <a:r>
              <a:rPr lang="en-US" b="1" dirty="0" smtClean="0"/>
              <a:t>of Breast </a:t>
            </a:r>
            <a:r>
              <a:rPr lang="en-US" b="1" dirty="0"/>
              <a:t>cancer </a:t>
            </a:r>
            <a:r>
              <a:rPr lang="en-US" b="1" dirty="0" smtClean="0"/>
              <a:t>clusters</a:t>
            </a:r>
            <a:endParaRPr lang="en-US" b="1" dirty="0"/>
          </a:p>
        </p:txBody>
      </p:sp>
      <p:sp>
        <p:nvSpPr>
          <p:cNvPr id="3" name="Content Placeholder 2"/>
          <p:cNvSpPr>
            <a:spLocks noGrp="1"/>
          </p:cNvSpPr>
          <p:nvPr>
            <p:ph idx="1"/>
          </p:nvPr>
        </p:nvSpPr>
        <p:spPr>
          <a:xfrm>
            <a:off x="8161866" y="1557867"/>
            <a:ext cx="3191933" cy="4619096"/>
          </a:xfrm>
        </p:spPr>
        <p:txBody>
          <a:bodyPr>
            <a:normAutofit/>
          </a:bodyPr>
          <a:lstStyle/>
          <a:p>
            <a:r>
              <a:rPr lang="en-US" dirty="0" smtClean="0"/>
              <a:t>Cluster 4 have a total of 342 genes.</a:t>
            </a:r>
          </a:p>
          <a:p>
            <a:endParaRPr lang="en-US" dirty="0" smtClean="0"/>
          </a:p>
          <a:p>
            <a:r>
              <a:rPr lang="en-US" dirty="0" smtClean="0"/>
              <a:t>Enrichment of lot of immune terms.</a:t>
            </a:r>
          </a:p>
          <a:p>
            <a:endParaRPr lang="en-US" dirty="0"/>
          </a:p>
          <a:p>
            <a:r>
              <a:rPr lang="en-US" dirty="0" smtClean="0"/>
              <a:t>The expression level of the genes is low in cancer samples.</a:t>
            </a:r>
          </a:p>
          <a:p>
            <a:endParaRPr lang="en-US" dirty="0"/>
          </a:p>
        </p:txBody>
      </p:sp>
      <p:pic>
        <p:nvPicPr>
          <p:cNvPr id="4" name="Picture 3"/>
          <p:cNvPicPr/>
          <p:nvPr/>
        </p:nvPicPr>
        <p:blipFill>
          <a:blip r:embed="rId3">
            <a:extLst>
              <a:ext uri="{28A0092B-C50C-407E-A947-70E740481C1C}">
                <a14:useLocalDpi xmlns:a14="http://schemas.microsoft.com/office/drawing/2010/main" val="0"/>
              </a:ext>
            </a:extLst>
          </a:blip>
          <a:stretch>
            <a:fillRect/>
          </a:stretch>
        </p:blipFill>
        <p:spPr>
          <a:xfrm>
            <a:off x="702736" y="1707301"/>
            <a:ext cx="7047126" cy="4825047"/>
          </a:xfrm>
          <a:prstGeom prst="rect">
            <a:avLst/>
          </a:prstGeom>
        </p:spPr>
      </p:pic>
    </p:spTree>
    <p:extLst>
      <p:ext uri="{BB962C8B-B14F-4D97-AF65-F5344CB8AC3E}">
        <p14:creationId xmlns:p14="http://schemas.microsoft.com/office/powerpoint/2010/main" val="13561437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838200" y="5243804"/>
            <a:ext cx="10515600" cy="933158"/>
          </a:xfrm>
        </p:spPr>
        <p:txBody>
          <a:bodyPr>
            <a:normAutofit lnSpcReduction="10000"/>
          </a:bodyPr>
          <a:lstStyle/>
          <a:p>
            <a:r>
              <a:rPr lang="en-US" dirty="0" smtClean="0"/>
              <a:t>The number of genes in Cluster 14 </a:t>
            </a:r>
            <a:r>
              <a:rPr lang="en-US" smtClean="0"/>
              <a:t>is 134.</a:t>
            </a:r>
            <a:endParaRPr lang="en-US" dirty="0" smtClean="0"/>
          </a:p>
          <a:p>
            <a:r>
              <a:rPr lang="en-US" dirty="0" smtClean="0"/>
              <a:t>It contains a lot of cell proliferation terms and cancer terms.</a:t>
            </a:r>
            <a:endParaRPr lang="en-US" dirty="0"/>
          </a:p>
        </p:txBody>
      </p:sp>
      <p:pic>
        <p:nvPicPr>
          <p:cNvPr id="4" name="Picture 3"/>
          <p:cNvPicPr/>
          <p:nvPr/>
        </p:nvPicPr>
        <p:blipFill>
          <a:blip r:embed="rId2"/>
          <a:stretch>
            <a:fillRect/>
          </a:stretch>
        </p:blipFill>
        <p:spPr>
          <a:xfrm>
            <a:off x="335383" y="654119"/>
            <a:ext cx="5685154" cy="4435263"/>
          </a:xfrm>
          <a:prstGeom prst="rect">
            <a:avLst/>
          </a:prstGeom>
        </p:spPr>
      </p:pic>
      <p:pic>
        <p:nvPicPr>
          <p:cNvPr id="5" name="Picture 4"/>
          <p:cNvPicPr/>
          <p:nvPr/>
        </p:nvPicPr>
        <p:blipFill>
          <a:blip r:embed="rId3"/>
          <a:stretch>
            <a:fillRect/>
          </a:stretch>
        </p:blipFill>
        <p:spPr>
          <a:xfrm>
            <a:off x="6151983" y="654119"/>
            <a:ext cx="5816600" cy="4435263"/>
          </a:xfrm>
          <a:prstGeom prst="rect">
            <a:avLst/>
          </a:prstGeom>
        </p:spPr>
      </p:pic>
    </p:spTree>
    <p:extLst>
      <p:ext uri="{BB962C8B-B14F-4D97-AF65-F5344CB8AC3E}">
        <p14:creationId xmlns:p14="http://schemas.microsoft.com/office/powerpoint/2010/main" val="19532998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Conclusions</a:t>
            </a:r>
            <a:endParaRPr lang="en-US" b="1" dirty="0"/>
          </a:p>
        </p:txBody>
      </p:sp>
      <p:sp>
        <p:nvSpPr>
          <p:cNvPr id="3" name="Content Placeholder 2"/>
          <p:cNvSpPr>
            <a:spLocks noGrp="1"/>
          </p:cNvSpPr>
          <p:nvPr>
            <p:ph idx="1"/>
          </p:nvPr>
        </p:nvSpPr>
        <p:spPr/>
        <p:txBody>
          <a:bodyPr/>
          <a:lstStyle/>
          <a:p>
            <a:r>
              <a:rPr lang="en-US" dirty="0" smtClean="0"/>
              <a:t>Pearson correlation did better than Spearman method for breast cancer dataset.</a:t>
            </a:r>
          </a:p>
          <a:p>
            <a:endParaRPr lang="en-US" dirty="0"/>
          </a:p>
          <a:p>
            <a:r>
              <a:rPr lang="en-US" dirty="0" smtClean="0"/>
              <a:t>Differential network analysis shows that the interactions or co-expression of genes differ significantly in normal and cancer samples.</a:t>
            </a:r>
          </a:p>
          <a:p>
            <a:endParaRPr lang="en-US" dirty="0"/>
          </a:p>
          <a:p>
            <a:r>
              <a:rPr lang="en-US" dirty="0" smtClean="0"/>
              <a:t>We found clusters enriched with terms related to breast cancer development and progression.</a:t>
            </a:r>
            <a:endParaRPr lang="en-US" dirty="0"/>
          </a:p>
        </p:txBody>
      </p:sp>
    </p:spTree>
    <p:extLst>
      <p:ext uri="{BB962C8B-B14F-4D97-AF65-F5344CB8AC3E}">
        <p14:creationId xmlns:p14="http://schemas.microsoft.com/office/powerpoint/2010/main" val="11635971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Future Work</a:t>
            </a:r>
            <a:endParaRPr lang="en-US" b="1" dirty="0"/>
          </a:p>
        </p:txBody>
      </p:sp>
      <p:sp>
        <p:nvSpPr>
          <p:cNvPr id="3" name="Content Placeholder 2"/>
          <p:cNvSpPr>
            <a:spLocks noGrp="1"/>
          </p:cNvSpPr>
          <p:nvPr>
            <p:ph idx="1"/>
          </p:nvPr>
        </p:nvSpPr>
        <p:spPr/>
        <p:txBody>
          <a:bodyPr/>
          <a:lstStyle/>
          <a:p>
            <a:r>
              <a:rPr lang="en-US" dirty="0" smtClean="0"/>
              <a:t>In-depth analysis of the modules of co-expression networks.</a:t>
            </a:r>
          </a:p>
          <a:p>
            <a:endParaRPr lang="en-US" dirty="0" smtClean="0"/>
          </a:p>
          <a:p>
            <a:r>
              <a:rPr lang="en-US" dirty="0" smtClean="0"/>
              <a:t>Gene Regulatory Networks using GENIE3 or ARCANE.</a:t>
            </a:r>
          </a:p>
          <a:p>
            <a:endParaRPr lang="en-US" dirty="0" smtClean="0"/>
          </a:p>
          <a:p>
            <a:r>
              <a:rPr lang="en-US" dirty="0" smtClean="0"/>
              <a:t>Detailed differential co-expression Network analysis using DICER or </a:t>
            </a:r>
            <a:r>
              <a:rPr lang="en-US" dirty="0" err="1" smtClean="0"/>
              <a:t>DiffCoEx</a:t>
            </a:r>
            <a:r>
              <a:rPr lang="en-US" dirty="0" smtClean="0"/>
              <a:t>.</a:t>
            </a:r>
          </a:p>
        </p:txBody>
      </p:sp>
    </p:spTree>
    <p:extLst>
      <p:ext uri="{BB962C8B-B14F-4D97-AF65-F5344CB8AC3E}">
        <p14:creationId xmlns:p14="http://schemas.microsoft.com/office/powerpoint/2010/main" val="15908239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Acknowledgment</a:t>
            </a:r>
            <a:endParaRPr lang="en-US" b="1" dirty="0"/>
          </a:p>
        </p:txBody>
      </p:sp>
      <p:sp>
        <p:nvSpPr>
          <p:cNvPr id="3" name="Content Placeholder 2"/>
          <p:cNvSpPr>
            <a:spLocks noGrp="1"/>
          </p:cNvSpPr>
          <p:nvPr>
            <p:ph idx="1"/>
          </p:nvPr>
        </p:nvSpPr>
        <p:spPr/>
        <p:txBody>
          <a:bodyPr/>
          <a:lstStyle/>
          <a:p>
            <a:r>
              <a:rPr lang="en-US" dirty="0" smtClean="0"/>
              <a:t>Dr. Julie Dickerson</a:t>
            </a:r>
          </a:p>
          <a:p>
            <a:r>
              <a:rPr lang="en-US" dirty="0" smtClean="0"/>
              <a:t>Dr. </a:t>
            </a:r>
            <a:r>
              <a:rPr lang="en-US" dirty="0" err="1" smtClean="0"/>
              <a:t>Iddo</a:t>
            </a:r>
            <a:r>
              <a:rPr lang="en-US" dirty="0" smtClean="0"/>
              <a:t> Friedberg</a:t>
            </a:r>
            <a:endParaRPr lang="en-US" dirty="0"/>
          </a:p>
        </p:txBody>
      </p:sp>
    </p:spTree>
    <p:extLst>
      <p:ext uri="{BB962C8B-B14F-4D97-AF65-F5344CB8AC3E}">
        <p14:creationId xmlns:p14="http://schemas.microsoft.com/office/powerpoint/2010/main" val="8059997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Outline</a:t>
            </a:r>
            <a:endParaRPr lang="en-US" b="1" dirty="0"/>
          </a:p>
        </p:txBody>
      </p:sp>
      <p:sp>
        <p:nvSpPr>
          <p:cNvPr id="3" name="Content Placeholder 2"/>
          <p:cNvSpPr>
            <a:spLocks noGrp="1"/>
          </p:cNvSpPr>
          <p:nvPr>
            <p:ph idx="1"/>
          </p:nvPr>
        </p:nvSpPr>
        <p:spPr>
          <a:xfrm>
            <a:off x="838200" y="1690688"/>
            <a:ext cx="10515600" cy="4486275"/>
          </a:xfrm>
        </p:spPr>
        <p:txBody>
          <a:bodyPr>
            <a:normAutofit fontScale="92500" lnSpcReduction="10000"/>
          </a:bodyPr>
          <a:lstStyle/>
          <a:p>
            <a:r>
              <a:rPr lang="en-US" dirty="0" smtClean="0"/>
              <a:t>Introduction</a:t>
            </a:r>
          </a:p>
          <a:p>
            <a:r>
              <a:rPr lang="en-US" dirty="0" smtClean="0"/>
              <a:t>Aims</a:t>
            </a:r>
          </a:p>
          <a:p>
            <a:r>
              <a:rPr lang="en-US" dirty="0" smtClean="0"/>
              <a:t>Dataset</a:t>
            </a:r>
          </a:p>
          <a:p>
            <a:r>
              <a:rPr lang="en-US" dirty="0" smtClean="0"/>
              <a:t>Methods</a:t>
            </a:r>
          </a:p>
          <a:p>
            <a:pPr lvl="1"/>
            <a:r>
              <a:rPr lang="en-US" dirty="0" smtClean="0"/>
              <a:t>Co-expression Network Construction</a:t>
            </a:r>
          </a:p>
          <a:p>
            <a:pPr lvl="1"/>
            <a:r>
              <a:rPr lang="en-US" dirty="0" err="1" smtClean="0"/>
              <a:t>SPICi</a:t>
            </a:r>
            <a:r>
              <a:rPr lang="en-US" dirty="0" smtClean="0"/>
              <a:t>: Network Clustering tool</a:t>
            </a:r>
            <a:endParaRPr lang="en-US" dirty="0" smtClean="0"/>
          </a:p>
          <a:p>
            <a:r>
              <a:rPr lang="en-US" dirty="0" smtClean="0"/>
              <a:t>Pipeline</a:t>
            </a:r>
          </a:p>
          <a:p>
            <a:r>
              <a:rPr lang="en-US" dirty="0" smtClean="0"/>
              <a:t>Results</a:t>
            </a:r>
            <a:endParaRPr lang="en-US" dirty="0"/>
          </a:p>
          <a:p>
            <a:r>
              <a:rPr lang="en-US" dirty="0" smtClean="0"/>
              <a:t>Conclusions</a:t>
            </a:r>
          </a:p>
          <a:p>
            <a:r>
              <a:rPr lang="en-US" dirty="0" smtClean="0"/>
              <a:t>Future Work</a:t>
            </a:r>
          </a:p>
        </p:txBody>
      </p:sp>
    </p:spTree>
    <p:extLst>
      <p:ext uri="{BB962C8B-B14F-4D97-AF65-F5344CB8AC3E}">
        <p14:creationId xmlns:p14="http://schemas.microsoft.com/office/powerpoint/2010/main" val="8004141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Introduction</a:t>
            </a:r>
            <a:endParaRPr lang="en-US" b="1" dirty="0"/>
          </a:p>
        </p:txBody>
      </p:sp>
      <p:sp>
        <p:nvSpPr>
          <p:cNvPr id="3" name="Content Placeholder 2"/>
          <p:cNvSpPr>
            <a:spLocks noGrp="1"/>
          </p:cNvSpPr>
          <p:nvPr>
            <p:ph idx="1"/>
          </p:nvPr>
        </p:nvSpPr>
        <p:spPr>
          <a:xfrm>
            <a:off x="223936" y="1690688"/>
            <a:ext cx="6774024" cy="5009303"/>
          </a:xfrm>
        </p:spPr>
        <p:txBody>
          <a:bodyPr>
            <a:normAutofit fontScale="77500" lnSpcReduction="20000"/>
          </a:bodyPr>
          <a:lstStyle/>
          <a:p>
            <a:r>
              <a:rPr lang="en-US" dirty="0" smtClean="0"/>
              <a:t>In Breast Cancer the cancerous cells spreads </a:t>
            </a:r>
            <a:r>
              <a:rPr lang="en-US" dirty="0"/>
              <a:t>outside the membrane of the lobule or duct into the breast tissue.</a:t>
            </a:r>
          </a:p>
          <a:p>
            <a:pPr lvl="1"/>
            <a:r>
              <a:rPr lang="en-US" dirty="0"/>
              <a:t>Invasive Ductal Carcinoma (IDC)</a:t>
            </a:r>
          </a:p>
          <a:p>
            <a:pPr lvl="1"/>
            <a:r>
              <a:rPr lang="en-US" dirty="0"/>
              <a:t>Invasive Lobular Carcinoma (ILC</a:t>
            </a:r>
            <a:r>
              <a:rPr lang="en-US" dirty="0" smtClean="0"/>
              <a:t>)</a:t>
            </a:r>
          </a:p>
          <a:p>
            <a:pPr lvl="1"/>
            <a:endParaRPr lang="en-US" dirty="0" smtClean="0"/>
          </a:p>
          <a:p>
            <a:r>
              <a:rPr lang="en-US" dirty="0" smtClean="0"/>
              <a:t>It </a:t>
            </a:r>
            <a:r>
              <a:rPr lang="en-US" dirty="0"/>
              <a:t>is one of the life-threatening cancers among the women in the </a:t>
            </a:r>
            <a:r>
              <a:rPr lang="en-US" dirty="0" smtClean="0"/>
              <a:t>US.</a:t>
            </a:r>
          </a:p>
          <a:p>
            <a:endParaRPr lang="en-US" dirty="0" smtClean="0"/>
          </a:p>
          <a:p>
            <a:r>
              <a:rPr lang="en-US" dirty="0"/>
              <a:t>1 in every 8 US women develops breast cancer in her </a:t>
            </a:r>
            <a:r>
              <a:rPr lang="en-US" dirty="0" smtClean="0"/>
              <a:t>lifetime.</a:t>
            </a:r>
          </a:p>
          <a:p>
            <a:endParaRPr lang="en-US" dirty="0" smtClean="0"/>
          </a:p>
          <a:p>
            <a:r>
              <a:rPr lang="en-US" dirty="0"/>
              <a:t>250 thousand new cases of invasive breast cancer are expected to be diagnosed in women in the US in 2017</a:t>
            </a:r>
            <a:r>
              <a:rPr lang="en-US" dirty="0" smtClean="0"/>
              <a:t>.</a:t>
            </a:r>
          </a:p>
          <a:p>
            <a:endParaRPr lang="en-US" dirty="0"/>
          </a:p>
          <a:p>
            <a:r>
              <a:rPr lang="en-US" dirty="0" smtClean="0"/>
              <a:t>Genes work in groups in highly coordinated manner.</a:t>
            </a:r>
          </a:p>
          <a:p>
            <a:endParaRPr lang="en-US" dirty="0" smtClean="0"/>
          </a:p>
          <a:p>
            <a:endParaRPr lang="en-US" dirty="0"/>
          </a:p>
        </p:txBody>
      </p:sp>
      <p:sp>
        <p:nvSpPr>
          <p:cNvPr id="4" name="TextBox 3"/>
          <p:cNvSpPr txBox="1"/>
          <p:nvPr/>
        </p:nvSpPr>
        <p:spPr>
          <a:xfrm>
            <a:off x="38879" y="6545348"/>
            <a:ext cx="6774024" cy="369332"/>
          </a:xfrm>
          <a:prstGeom prst="rect">
            <a:avLst/>
          </a:prstGeom>
          <a:noFill/>
        </p:spPr>
        <p:txBody>
          <a:bodyPr wrap="square" rtlCol="0">
            <a:spAutoFit/>
          </a:bodyPr>
          <a:lstStyle/>
          <a:p>
            <a:r>
              <a:rPr lang="en-US" b="1" dirty="0"/>
              <a:t>http://</a:t>
            </a:r>
            <a:r>
              <a:rPr lang="en-US" b="1" dirty="0" err="1"/>
              <a:t>www.breastcancer.org</a:t>
            </a:r>
            <a:r>
              <a:rPr lang="en-US" b="1" dirty="0"/>
              <a:t>/symptoms/</a:t>
            </a:r>
            <a:r>
              <a:rPr lang="en-US" b="1" dirty="0" err="1"/>
              <a:t>understand_bc</a:t>
            </a:r>
            <a:r>
              <a:rPr lang="en-US" b="1" dirty="0"/>
              <a:t>/statistics</a:t>
            </a:r>
          </a:p>
        </p:txBody>
      </p:sp>
      <p:sp>
        <p:nvSpPr>
          <p:cNvPr id="5" name="TextBox 4"/>
          <p:cNvSpPr txBox="1"/>
          <p:nvPr/>
        </p:nvSpPr>
        <p:spPr>
          <a:xfrm>
            <a:off x="7717249" y="6253338"/>
            <a:ext cx="4474751" cy="369332"/>
          </a:xfrm>
          <a:prstGeom prst="rect">
            <a:avLst/>
          </a:prstGeom>
          <a:noFill/>
        </p:spPr>
        <p:txBody>
          <a:bodyPr wrap="none" rtlCol="0">
            <a:spAutoFit/>
          </a:bodyPr>
          <a:lstStyle/>
          <a:p>
            <a:r>
              <a:rPr lang="en-US" b="1" dirty="0"/>
              <a:t>https://</a:t>
            </a:r>
            <a:r>
              <a:rPr lang="en-US" b="1" dirty="0" err="1"/>
              <a:t>en.wikipedia.org</a:t>
            </a:r>
            <a:r>
              <a:rPr lang="en-US" b="1" dirty="0"/>
              <a:t>/wiki/</a:t>
            </a:r>
            <a:r>
              <a:rPr lang="en-US" b="1" dirty="0" err="1"/>
              <a:t>Breast_cancer</a:t>
            </a:r>
            <a:endParaRPr lang="en-US" b="1" dirty="0"/>
          </a:p>
        </p:txBody>
      </p:sp>
      <p:sp>
        <p:nvSpPr>
          <p:cNvPr id="7" name="TextBox 6"/>
          <p:cNvSpPr txBox="1"/>
          <p:nvPr/>
        </p:nvSpPr>
        <p:spPr>
          <a:xfrm>
            <a:off x="6627846" y="6545348"/>
            <a:ext cx="5710987" cy="369332"/>
          </a:xfrm>
          <a:prstGeom prst="rect">
            <a:avLst/>
          </a:prstGeom>
          <a:noFill/>
        </p:spPr>
        <p:txBody>
          <a:bodyPr wrap="none" rtlCol="0">
            <a:spAutoFit/>
          </a:bodyPr>
          <a:lstStyle/>
          <a:p>
            <a:r>
              <a:rPr lang="en-US" b="1" dirty="0"/>
              <a:t>https://</a:t>
            </a:r>
            <a:r>
              <a:rPr lang="en-US" b="1" dirty="0" err="1"/>
              <a:t>en.wikipedia.org</a:t>
            </a:r>
            <a:r>
              <a:rPr lang="en-US" b="1" dirty="0"/>
              <a:t>/wiki/</a:t>
            </a:r>
            <a:r>
              <a:rPr lang="en-US" b="1" dirty="0" err="1"/>
              <a:t>Lobular_carcinoma_in_situ</a:t>
            </a:r>
            <a:endParaRPr lang="en-US" b="1" dirty="0"/>
          </a:p>
        </p:txBody>
      </p:sp>
      <p:pic>
        <p:nvPicPr>
          <p:cNvPr id="8" name="Picture 7"/>
          <p:cNvPicPr>
            <a:picLocks noChangeAspect="1"/>
          </p:cNvPicPr>
          <p:nvPr/>
        </p:nvPicPr>
        <p:blipFill>
          <a:blip r:embed="rId3"/>
          <a:stretch>
            <a:fillRect/>
          </a:stretch>
        </p:blipFill>
        <p:spPr>
          <a:xfrm>
            <a:off x="7183017" y="455833"/>
            <a:ext cx="4800600" cy="5651500"/>
          </a:xfrm>
          <a:prstGeom prst="rect">
            <a:avLst/>
          </a:prstGeom>
        </p:spPr>
      </p:pic>
    </p:spTree>
    <p:extLst>
      <p:ext uri="{BB962C8B-B14F-4D97-AF65-F5344CB8AC3E}">
        <p14:creationId xmlns:p14="http://schemas.microsoft.com/office/powerpoint/2010/main" val="5010325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Aims</a:t>
            </a:r>
            <a:endParaRPr lang="en-US" b="1" dirty="0"/>
          </a:p>
        </p:txBody>
      </p:sp>
      <p:sp>
        <p:nvSpPr>
          <p:cNvPr id="9" name="Content Placeholder 2"/>
          <p:cNvSpPr>
            <a:spLocks noGrp="1"/>
          </p:cNvSpPr>
          <p:nvPr>
            <p:ph idx="1"/>
          </p:nvPr>
        </p:nvSpPr>
        <p:spPr>
          <a:xfrm>
            <a:off x="719667" y="1559985"/>
            <a:ext cx="10515600" cy="4351338"/>
          </a:xfrm>
        </p:spPr>
        <p:txBody>
          <a:bodyPr/>
          <a:lstStyle/>
          <a:p>
            <a:pPr marL="571500" indent="-571500">
              <a:buFont typeface="Arial" charset="0"/>
              <a:buChar char="•"/>
            </a:pPr>
            <a:r>
              <a:rPr lang="en-US" dirty="0"/>
              <a:t>Differential </a:t>
            </a:r>
            <a:r>
              <a:rPr lang="en-US" dirty="0" smtClean="0"/>
              <a:t>co-expression network </a:t>
            </a:r>
            <a:r>
              <a:rPr lang="en-US" dirty="0"/>
              <a:t>analysis of </a:t>
            </a:r>
            <a:r>
              <a:rPr lang="en-US" dirty="0" smtClean="0"/>
              <a:t>cancer and normal breast tissue.</a:t>
            </a:r>
            <a:endParaRPr lang="en-US" dirty="0"/>
          </a:p>
          <a:p>
            <a:pPr marL="571500" indent="-571500">
              <a:buFont typeface="Arial" charset="0"/>
              <a:buChar char="•"/>
            </a:pPr>
            <a:endParaRPr lang="en-US" dirty="0" smtClean="0"/>
          </a:p>
          <a:p>
            <a:pPr marL="571500" indent="-571500">
              <a:buFont typeface="Arial" charset="0"/>
              <a:buChar char="•"/>
            </a:pPr>
            <a:r>
              <a:rPr lang="en-US" dirty="0" smtClean="0"/>
              <a:t>Finding gene clusters involved in </a:t>
            </a:r>
            <a:r>
              <a:rPr lang="en-US" dirty="0"/>
              <a:t>the </a:t>
            </a:r>
            <a:r>
              <a:rPr lang="en-US" dirty="0" smtClean="0"/>
              <a:t>cancer development and progression.</a:t>
            </a:r>
            <a:endParaRPr lang="en-US" dirty="0"/>
          </a:p>
          <a:p>
            <a:endParaRPr lang="en-US" dirty="0" smtClean="0"/>
          </a:p>
          <a:p>
            <a:r>
              <a:rPr lang="en-US" b="1" dirty="0" smtClean="0"/>
              <a:t>Hypothesis</a:t>
            </a:r>
          </a:p>
          <a:p>
            <a:pPr lvl="1"/>
            <a:r>
              <a:rPr lang="en-US" dirty="0" smtClean="0"/>
              <a:t>Set of genes </a:t>
            </a:r>
            <a:r>
              <a:rPr lang="en-US" dirty="0"/>
              <a:t>co-express </a:t>
            </a:r>
            <a:r>
              <a:rPr lang="en-US" dirty="0" smtClean="0"/>
              <a:t>differently </a:t>
            </a:r>
            <a:r>
              <a:rPr lang="en-US" dirty="0"/>
              <a:t>in the case of </a:t>
            </a:r>
            <a:r>
              <a:rPr lang="en-US" dirty="0" smtClean="0"/>
              <a:t>breast cancer.</a:t>
            </a:r>
            <a:endParaRPr lang="en-US" dirty="0"/>
          </a:p>
          <a:p>
            <a:endParaRPr lang="en-US" dirty="0"/>
          </a:p>
        </p:txBody>
      </p:sp>
    </p:spTree>
    <p:extLst>
      <p:ext uri="{BB962C8B-B14F-4D97-AF65-F5344CB8AC3E}">
        <p14:creationId xmlns:p14="http://schemas.microsoft.com/office/powerpoint/2010/main" val="14348928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Dataset</a:t>
            </a:r>
            <a:endParaRPr lang="en-US" b="1" dirty="0"/>
          </a:p>
        </p:txBody>
      </p:sp>
      <p:sp>
        <p:nvSpPr>
          <p:cNvPr id="3" name="Content Placeholder 2"/>
          <p:cNvSpPr>
            <a:spLocks noGrp="1"/>
          </p:cNvSpPr>
          <p:nvPr>
            <p:ph idx="1"/>
          </p:nvPr>
        </p:nvSpPr>
        <p:spPr>
          <a:xfrm>
            <a:off x="838201" y="1825625"/>
            <a:ext cx="5257800" cy="4720670"/>
          </a:xfrm>
        </p:spPr>
        <p:txBody>
          <a:bodyPr>
            <a:normAutofit lnSpcReduction="10000"/>
          </a:bodyPr>
          <a:lstStyle/>
          <a:p>
            <a:r>
              <a:rPr lang="en-US" dirty="0" smtClean="0"/>
              <a:t>RNA-</a:t>
            </a:r>
            <a:r>
              <a:rPr lang="en-US" dirty="0" err="1" smtClean="0"/>
              <a:t>Seq</a:t>
            </a:r>
            <a:r>
              <a:rPr lang="en-US" dirty="0" smtClean="0"/>
              <a:t> data has been downloaded from </a:t>
            </a:r>
            <a:r>
              <a:rPr lang="en-US" b="1" dirty="0"/>
              <a:t>Genomic Data Commons</a:t>
            </a:r>
            <a:r>
              <a:rPr lang="en-US" dirty="0"/>
              <a:t> (</a:t>
            </a:r>
            <a:r>
              <a:rPr lang="en-US" b="1" dirty="0"/>
              <a:t>GDC</a:t>
            </a:r>
            <a:r>
              <a:rPr lang="en-US" dirty="0" smtClean="0"/>
              <a:t>) Portal.</a:t>
            </a:r>
          </a:p>
          <a:p>
            <a:endParaRPr lang="en-US" dirty="0" smtClean="0"/>
          </a:p>
          <a:p>
            <a:r>
              <a:rPr lang="en-US" dirty="0" smtClean="0"/>
              <a:t>The expression of the genes are quantified using FPKM method.</a:t>
            </a:r>
          </a:p>
          <a:p>
            <a:endParaRPr lang="en-US" dirty="0" smtClean="0"/>
          </a:p>
          <a:p>
            <a:r>
              <a:rPr lang="en-US" dirty="0" smtClean="0"/>
              <a:t>Dataset:</a:t>
            </a:r>
          </a:p>
          <a:p>
            <a:pPr lvl="1"/>
            <a:r>
              <a:rPr lang="en-US" dirty="0" smtClean="0"/>
              <a:t>40 Breast Cancer RNA-</a:t>
            </a:r>
            <a:r>
              <a:rPr lang="en-US" dirty="0" err="1" smtClean="0"/>
              <a:t>Seq</a:t>
            </a:r>
            <a:r>
              <a:rPr lang="en-US" dirty="0" smtClean="0"/>
              <a:t> samples.</a:t>
            </a:r>
          </a:p>
          <a:p>
            <a:pPr lvl="1"/>
            <a:r>
              <a:rPr lang="en-US" dirty="0" smtClean="0"/>
              <a:t>40 Normal Breast RNA-</a:t>
            </a:r>
            <a:r>
              <a:rPr lang="en-US" dirty="0" err="1" smtClean="0"/>
              <a:t>Seq</a:t>
            </a:r>
            <a:r>
              <a:rPr lang="en-US" dirty="0" smtClean="0"/>
              <a:t> samples.</a:t>
            </a:r>
            <a:endParaRPr lang="en-US" dirty="0"/>
          </a:p>
        </p:txBody>
      </p:sp>
      <p:pic>
        <p:nvPicPr>
          <p:cNvPr id="4" name="Picture 3"/>
          <p:cNvPicPr>
            <a:picLocks noChangeAspect="1"/>
          </p:cNvPicPr>
          <p:nvPr/>
        </p:nvPicPr>
        <p:blipFill>
          <a:blip r:embed="rId3"/>
          <a:stretch>
            <a:fillRect/>
          </a:stretch>
        </p:blipFill>
        <p:spPr>
          <a:xfrm>
            <a:off x="5956481" y="1825625"/>
            <a:ext cx="6235519" cy="3860800"/>
          </a:xfrm>
          <a:prstGeom prst="rect">
            <a:avLst/>
          </a:prstGeom>
        </p:spPr>
      </p:pic>
      <p:sp>
        <p:nvSpPr>
          <p:cNvPr id="5" name="TextBox 4"/>
          <p:cNvSpPr txBox="1"/>
          <p:nvPr/>
        </p:nvSpPr>
        <p:spPr>
          <a:xfrm>
            <a:off x="7264400" y="6176963"/>
            <a:ext cx="3285067" cy="369332"/>
          </a:xfrm>
          <a:prstGeom prst="rect">
            <a:avLst/>
          </a:prstGeom>
          <a:noFill/>
        </p:spPr>
        <p:txBody>
          <a:bodyPr wrap="square" rtlCol="0">
            <a:spAutoFit/>
          </a:bodyPr>
          <a:lstStyle/>
          <a:p>
            <a:r>
              <a:rPr lang="en-US" b="1" dirty="0"/>
              <a:t>https://</a:t>
            </a:r>
            <a:r>
              <a:rPr lang="en-US" b="1" dirty="0" err="1"/>
              <a:t>portal.gdc.cancer.gov</a:t>
            </a:r>
            <a:r>
              <a:rPr lang="en-US" b="1" dirty="0"/>
              <a:t>/</a:t>
            </a:r>
          </a:p>
        </p:txBody>
      </p:sp>
    </p:spTree>
    <p:extLst>
      <p:ext uri="{BB962C8B-B14F-4D97-AF65-F5344CB8AC3E}">
        <p14:creationId xmlns:p14="http://schemas.microsoft.com/office/powerpoint/2010/main" val="8482732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1049000" cy="1325563"/>
          </a:xfrm>
        </p:spPr>
        <p:txBody>
          <a:bodyPr/>
          <a:lstStyle/>
          <a:p>
            <a:r>
              <a:rPr lang="en-US" b="1" dirty="0" smtClean="0"/>
              <a:t>Methods</a:t>
            </a:r>
            <a:r>
              <a:rPr lang="en-US" b="1" smtClean="0"/>
              <a:t>: Co-expression Network </a:t>
            </a:r>
            <a:r>
              <a:rPr lang="en-US" b="1" dirty="0" smtClean="0"/>
              <a:t>Construction</a:t>
            </a:r>
            <a:endParaRPr lang="en-US" b="1" dirty="0"/>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5948599" y="2864899"/>
            <a:ext cx="2943722" cy="2335110"/>
          </a:xfrm>
          <a:prstGeom prst="rect">
            <a:avLst/>
          </a:prstGeom>
        </p:spPr>
      </p:pic>
      <p:graphicFrame>
        <p:nvGraphicFramePr>
          <p:cNvPr id="9" name="Table 8"/>
          <p:cNvGraphicFramePr>
            <a:graphicFrameLocks noGrp="1"/>
          </p:cNvGraphicFramePr>
          <p:nvPr>
            <p:extLst>
              <p:ext uri="{D42A27DB-BD31-4B8C-83A1-F6EECF244321}">
                <p14:modId xmlns:p14="http://schemas.microsoft.com/office/powerpoint/2010/main" val="521651995"/>
              </p:ext>
            </p:extLst>
          </p:nvPr>
        </p:nvGraphicFramePr>
        <p:xfrm>
          <a:off x="10261803" y="2944173"/>
          <a:ext cx="1472996" cy="2194560"/>
        </p:xfrm>
        <a:graphic>
          <a:graphicData uri="http://schemas.openxmlformats.org/drawingml/2006/table">
            <a:tbl>
              <a:tblPr firstRow="1" bandRow="1">
                <a:tableStyleId>{5940675A-B579-460E-94D1-54222C63F5DA}</a:tableStyleId>
              </a:tblPr>
              <a:tblGrid>
                <a:gridCol w="736498"/>
                <a:gridCol w="736498"/>
              </a:tblGrid>
              <a:tr h="340961">
                <a:tc>
                  <a:txBody>
                    <a:bodyPr/>
                    <a:lstStyle/>
                    <a:p>
                      <a:endParaRPr lang="en-US" dirty="0"/>
                    </a:p>
                  </a:txBody>
                  <a:tcPr/>
                </a:tc>
                <a:tc>
                  <a:txBody>
                    <a:bodyPr/>
                    <a:lstStyle/>
                    <a:p>
                      <a:endParaRPr lang="en-US" dirty="0"/>
                    </a:p>
                  </a:txBody>
                  <a:tcPr/>
                </a:tc>
              </a:tr>
              <a:tr h="340961">
                <a:tc>
                  <a:txBody>
                    <a:bodyPr/>
                    <a:lstStyle/>
                    <a:p>
                      <a:endParaRPr lang="en-US" dirty="0"/>
                    </a:p>
                  </a:txBody>
                  <a:tcPr/>
                </a:tc>
                <a:tc>
                  <a:txBody>
                    <a:bodyPr/>
                    <a:lstStyle/>
                    <a:p>
                      <a:endParaRPr lang="en-US"/>
                    </a:p>
                  </a:txBody>
                  <a:tcPr/>
                </a:tc>
              </a:tr>
              <a:tr h="340961">
                <a:tc>
                  <a:txBody>
                    <a:bodyPr/>
                    <a:lstStyle/>
                    <a:p>
                      <a:endParaRPr lang="en-US" dirty="0"/>
                    </a:p>
                  </a:txBody>
                  <a:tcPr/>
                </a:tc>
                <a:tc>
                  <a:txBody>
                    <a:bodyPr/>
                    <a:lstStyle/>
                    <a:p>
                      <a:endParaRPr lang="en-US" dirty="0"/>
                    </a:p>
                  </a:txBody>
                  <a:tcPr/>
                </a:tc>
              </a:tr>
              <a:tr h="340961">
                <a:tc>
                  <a:txBody>
                    <a:bodyPr/>
                    <a:lstStyle/>
                    <a:p>
                      <a:endParaRPr lang="en-US"/>
                    </a:p>
                  </a:txBody>
                  <a:tcPr/>
                </a:tc>
                <a:tc>
                  <a:txBody>
                    <a:bodyPr/>
                    <a:lstStyle/>
                    <a:p>
                      <a:endParaRPr lang="en-US"/>
                    </a:p>
                  </a:txBody>
                  <a:tcPr/>
                </a:tc>
              </a:tr>
              <a:tr h="340961">
                <a:tc>
                  <a:txBody>
                    <a:bodyPr/>
                    <a:lstStyle/>
                    <a:p>
                      <a:endParaRPr lang="en-US" dirty="0"/>
                    </a:p>
                  </a:txBody>
                  <a:tcPr/>
                </a:tc>
                <a:tc>
                  <a:txBody>
                    <a:bodyPr/>
                    <a:lstStyle/>
                    <a:p>
                      <a:endParaRPr lang="en-US"/>
                    </a:p>
                  </a:txBody>
                  <a:tcPr/>
                </a:tc>
              </a:tr>
              <a:tr h="340961">
                <a:tc>
                  <a:txBody>
                    <a:bodyPr/>
                    <a:lstStyle/>
                    <a:p>
                      <a:endParaRPr lang="en-US"/>
                    </a:p>
                  </a:txBody>
                  <a:tcPr/>
                </a:tc>
                <a:tc>
                  <a:txBody>
                    <a:bodyPr/>
                    <a:lstStyle/>
                    <a:p>
                      <a:endParaRPr lang="en-US" dirty="0"/>
                    </a:p>
                  </a:txBody>
                  <a:tcPr/>
                </a:tc>
              </a:tr>
            </a:tbl>
          </a:graphicData>
        </a:graphic>
      </p:graphicFrame>
      <p:pic>
        <p:nvPicPr>
          <p:cNvPr id="10" name="Picture 9"/>
          <p:cNvPicPr>
            <a:picLocks noChangeAspect="1"/>
          </p:cNvPicPr>
          <p:nvPr/>
        </p:nvPicPr>
        <p:blipFill>
          <a:blip r:embed="rId3"/>
          <a:stretch>
            <a:fillRect/>
          </a:stretch>
        </p:blipFill>
        <p:spPr>
          <a:xfrm>
            <a:off x="200683" y="2926176"/>
            <a:ext cx="1634466" cy="2144825"/>
          </a:xfrm>
          <a:prstGeom prst="rect">
            <a:avLst/>
          </a:prstGeom>
        </p:spPr>
      </p:pic>
      <p:pic>
        <p:nvPicPr>
          <p:cNvPr id="11" name="Picture 10"/>
          <p:cNvPicPr>
            <a:picLocks noChangeAspect="1"/>
          </p:cNvPicPr>
          <p:nvPr/>
        </p:nvPicPr>
        <p:blipFill>
          <a:blip r:embed="rId3"/>
          <a:stretch>
            <a:fillRect/>
          </a:stretch>
        </p:blipFill>
        <p:spPr>
          <a:xfrm>
            <a:off x="3035301" y="2864899"/>
            <a:ext cx="1664250" cy="2335110"/>
          </a:xfrm>
          <a:prstGeom prst="rect">
            <a:avLst/>
          </a:prstGeom>
        </p:spPr>
      </p:pic>
      <p:sp>
        <p:nvSpPr>
          <p:cNvPr id="14" name="Right Arrow 13"/>
          <p:cNvSpPr/>
          <p:nvPr/>
        </p:nvSpPr>
        <p:spPr>
          <a:xfrm>
            <a:off x="1885948" y="3640668"/>
            <a:ext cx="1094318" cy="5926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p:nvSpPr>
        <p:spPr>
          <a:xfrm>
            <a:off x="4805306" y="3640669"/>
            <a:ext cx="1037538" cy="5926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p:nvSpPr>
        <p:spPr>
          <a:xfrm>
            <a:off x="8960054" y="3623734"/>
            <a:ext cx="1234018" cy="5926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138117" y="4000886"/>
            <a:ext cx="1893883" cy="646331"/>
          </a:xfrm>
          <a:prstGeom prst="rect">
            <a:avLst/>
          </a:prstGeom>
          <a:noFill/>
        </p:spPr>
        <p:txBody>
          <a:bodyPr wrap="square" rtlCol="0">
            <a:spAutoFit/>
          </a:bodyPr>
          <a:lstStyle/>
          <a:p>
            <a:r>
              <a:rPr lang="en-US" b="1" dirty="0" smtClean="0"/>
              <a:t>Gene Expression Matrix</a:t>
            </a:r>
            <a:endParaRPr lang="en-US" b="1" dirty="0"/>
          </a:p>
        </p:txBody>
      </p:sp>
      <p:sp>
        <p:nvSpPr>
          <p:cNvPr id="18" name="TextBox 17"/>
          <p:cNvSpPr txBox="1"/>
          <p:nvPr/>
        </p:nvSpPr>
        <p:spPr>
          <a:xfrm>
            <a:off x="2728636" y="4070944"/>
            <a:ext cx="2311522" cy="369332"/>
          </a:xfrm>
          <a:prstGeom prst="rect">
            <a:avLst/>
          </a:prstGeom>
          <a:noFill/>
        </p:spPr>
        <p:txBody>
          <a:bodyPr wrap="square" rtlCol="0">
            <a:spAutoFit/>
          </a:bodyPr>
          <a:lstStyle/>
          <a:p>
            <a:r>
              <a:rPr lang="en-US" b="1" smtClean="0"/>
              <a:t>Co-expression </a:t>
            </a:r>
            <a:r>
              <a:rPr lang="en-US" b="1" dirty="0" smtClean="0"/>
              <a:t>Matrix</a:t>
            </a:r>
            <a:endParaRPr lang="en-US" b="1" dirty="0"/>
          </a:p>
        </p:txBody>
      </p:sp>
      <p:sp>
        <p:nvSpPr>
          <p:cNvPr id="19" name="TextBox 18"/>
          <p:cNvSpPr txBox="1"/>
          <p:nvPr/>
        </p:nvSpPr>
        <p:spPr>
          <a:xfrm>
            <a:off x="5187820" y="5354823"/>
            <a:ext cx="4389243" cy="369332"/>
          </a:xfrm>
          <a:prstGeom prst="rect">
            <a:avLst/>
          </a:prstGeom>
          <a:noFill/>
        </p:spPr>
        <p:txBody>
          <a:bodyPr wrap="square" rtlCol="0">
            <a:spAutoFit/>
          </a:bodyPr>
          <a:lstStyle/>
          <a:p>
            <a:r>
              <a:rPr lang="en-US" b="1" smtClean="0"/>
              <a:t>Network Density </a:t>
            </a:r>
            <a:r>
              <a:rPr lang="en-US" b="1" dirty="0" smtClean="0"/>
              <a:t>V/S </a:t>
            </a:r>
            <a:r>
              <a:rPr lang="en-US" b="1" smtClean="0"/>
              <a:t>Correlation Coefficient</a:t>
            </a:r>
            <a:endParaRPr lang="en-US" b="1" dirty="0"/>
          </a:p>
        </p:txBody>
      </p:sp>
      <p:sp>
        <p:nvSpPr>
          <p:cNvPr id="20" name="TextBox 19"/>
          <p:cNvSpPr txBox="1"/>
          <p:nvPr/>
        </p:nvSpPr>
        <p:spPr>
          <a:xfrm>
            <a:off x="1780114" y="3259641"/>
            <a:ext cx="1476411" cy="369332"/>
          </a:xfrm>
          <a:prstGeom prst="rect">
            <a:avLst/>
          </a:prstGeom>
          <a:noFill/>
        </p:spPr>
        <p:txBody>
          <a:bodyPr wrap="square" rtlCol="0">
            <a:spAutoFit/>
          </a:bodyPr>
          <a:lstStyle/>
          <a:p>
            <a:r>
              <a:rPr lang="en-US" b="1" smtClean="0"/>
              <a:t>Correlation</a:t>
            </a:r>
            <a:endParaRPr lang="en-US" b="1" dirty="0"/>
          </a:p>
        </p:txBody>
      </p:sp>
      <p:sp>
        <p:nvSpPr>
          <p:cNvPr id="21" name="TextBox 20"/>
          <p:cNvSpPr txBox="1"/>
          <p:nvPr/>
        </p:nvSpPr>
        <p:spPr>
          <a:xfrm>
            <a:off x="4811517" y="2812336"/>
            <a:ext cx="1476411" cy="923330"/>
          </a:xfrm>
          <a:prstGeom prst="rect">
            <a:avLst/>
          </a:prstGeom>
          <a:noFill/>
        </p:spPr>
        <p:txBody>
          <a:bodyPr wrap="square" rtlCol="0">
            <a:spAutoFit/>
          </a:bodyPr>
          <a:lstStyle/>
          <a:p>
            <a:r>
              <a:rPr lang="en-US" b="1" dirty="0" smtClean="0"/>
              <a:t>Correlation</a:t>
            </a:r>
          </a:p>
          <a:p>
            <a:r>
              <a:rPr lang="en-US" b="1" dirty="0" smtClean="0"/>
              <a:t>Threshold</a:t>
            </a:r>
          </a:p>
          <a:p>
            <a:r>
              <a:rPr lang="en-US" b="1" dirty="0" smtClean="0"/>
              <a:t>selection</a:t>
            </a:r>
            <a:endParaRPr lang="en-US" b="1" dirty="0"/>
          </a:p>
        </p:txBody>
      </p:sp>
      <p:sp>
        <p:nvSpPr>
          <p:cNvPr id="22" name="TextBox 21"/>
          <p:cNvSpPr txBox="1"/>
          <p:nvPr/>
        </p:nvSpPr>
        <p:spPr>
          <a:xfrm>
            <a:off x="8998076" y="3254402"/>
            <a:ext cx="1476411" cy="369332"/>
          </a:xfrm>
          <a:prstGeom prst="rect">
            <a:avLst/>
          </a:prstGeom>
          <a:noFill/>
        </p:spPr>
        <p:txBody>
          <a:bodyPr wrap="square" rtlCol="0">
            <a:spAutoFit/>
          </a:bodyPr>
          <a:lstStyle/>
          <a:p>
            <a:r>
              <a:rPr lang="en-US" b="1" smtClean="0"/>
              <a:t>Filtering</a:t>
            </a:r>
            <a:endParaRPr lang="en-US" b="1" dirty="0"/>
          </a:p>
        </p:txBody>
      </p:sp>
      <p:sp>
        <p:nvSpPr>
          <p:cNvPr id="23" name="TextBox 22"/>
          <p:cNvSpPr txBox="1"/>
          <p:nvPr/>
        </p:nvSpPr>
        <p:spPr>
          <a:xfrm>
            <a:off x="10261803" y="4057318"/>
            <a:ext cx="2052944" cy="382836"/>
          </a:xfrm>
          <a:prstGeom prst="rect">
            <a:avLst/>
          </a:prstGeom>
          <a:noFill/>
        </p:spPr>
        <p:txBody>
          <a:bodyPr wrap="square" rtlCol="0">
            <a:spAutoFit/>
          </a:bodyPr>
          <a:lstStyle/>
          <a:p>
            <a:r>
              <a:rPr lang="en-US" b="1" smtClean="0"/>
              <a:t>Final Edge List</a:t>
            </a:r>
            <a:endParaRPr lang="en-US" b="1" dirty="0"/>
          </a:p>
        </p:txBody>
      </p:sp>
    </p:spTree>
    <p:extLst>
      <p:ext uri="{BB962C8B-B14F-4D97-AF65-F5344CB8AC3E}">
        <p14:creationId xmlns:p14="http://schemas.microsoft.com/office/powerpoint/2010/main" val="193186228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SPICi</a:t>
            </a:r>
            <a:r>
              <a:rPr lang="en-US" b="1" dirty="0" smtClean="0"/>
              <a:t>: Network Clustering tool</a:t>
            </a:r>
            <a:endParaRPr lang="en-US" b="1" dirty="0"/>
          </a:p>
        </p:txBody>
      </p:sp>
      <p:sp>
        <p:nvSpPr>
          <p:cNvPr id="3" name="Content Placeholder 2"/>
          <p:cNvSpPr>
            <a:spLocks noGrp="1"/>
          </p:cNvSpPr>
          <p:nvPr>
            <p:ph idx="1"/>
          </p:nvPr>
        </p:nvSpPr>
        <p:spPr>
          <a:xfrm>
            <a:off x="671804" y="1825625"/>
            <a:ext cx="5220997" cy="4631160"/>
          </a:xfrm>
        </p:spPr>
        <p:txBody>
          <a:bodyPr>
            <a:normAutofit fontScale="92500" lnSpcReduction="10000"/>
          </a:bodyPr>
          <a:lstStyle/>
          <a:p>
            <a:r>
              <a:rPr lang="en-US" dirty="0" smtClean="0"/>
              <a:t>Local Network Clustering Program.</a:t>
            </a:r>
          </a:p>
          <a:p>
            <a:r>
              <a:rPr lang="en-US" dirty="0" smtClean="0"/>
              <a:t>Uses a greedy algorithm.</a:t>
            </a:r>
          </a:p>
          <a:p>
            <a:pPr lvl="1"/>
            <a:r>
              <a:rPr lang="en-US" dirty="0"/>
              <a:t>L</a:t>
            </a:r>
            <a:r>
              <a:rPr lang="en-US" dirty="0" smtClean="0"/>
              <a:t>ocal </a:t>
            </a:r>
            <a:r>
              <a:rPr lang="en-US" dirty="0"/>
              <a:t>seeds that have high weighted </a:t>
            </a:r>
            <a:r>
              <a:rPr lang="en-US" dirty="0" smtClean="0"/>
              <a:t>degree.</a:t>
            </a:r>
          </a:p>
          <a:p>
            <a:r>
              <a:rPr lang="en-US" b="1" dirty="0" smtClean="0"/>
              <a:t>Density</a:t>
            </a:r>
            <a:r>
              <a:rPr lang="en-US" dirty="0" smtClean="0"/>
              <a:t>: </a:t>
            </a:r>
            <a:r>
              <a:rPr lang="en-US" dirty="0"/>
              <a:t>sum of the weights of the edges among them, divided by the total number of possible </a:t>
            </a:r>
            <a:r>
              <a:rPr lang="en-US" dirty="0" smtClean="0"/>
              <a:t>edges.</a:t>
            </a:r>
            <a:endParaRPr lang="en-US" dirty="0"/>
          </a:p>
          <a:p>
            <a:r>
              <a:rPr lang="en-US" b="1" dirty="0" smtClean="0"/>
              <a:t>Support</a:t>
            </a:r>
            <a:r>
              <a:rPr lang="en-US" dirty="0" smtClean="0"/>
              <a:t>: Support </a:t>
            </a:r>
            <a:r>
              <a:rPr lang="en-US" dirty="0"/>
              <a:t>of </a:t>
            </a:r>
            <a:r>
              <a:rPr lang="en-US" dirty="0" smtClean="0"/>
              <a:t>a node </a:t>
            </a:r>
            <a:r>
              <a:rPr lang="en-US" i="1" dirty="0" smtClean="0"/>
              <a:t>u</a:t>
            </a:r>
            <a:r>
              <a:rPr lang="en-US" dirty="0"/>
              <a:t> by </a:t>
            </a:r>
            <a:r>
              <a:rPr lang="en-US" dirty="0" smtClean="0"/>
              <a:t>graph </a:t>
            </a:r>
            <a:r>
              <a:rPr lang="en-US" i="1" dirty="0" smtClean="0"/>
              <a:t>S</a:t>
            </a:r>
            <a:r>
              <a:rPr lang="en-US" dirty="0"/>
              <a:t> </a:t>
            </a:r>
            <a:r>
              <a:rPr lang="en-US" dirty="0" smtClean="0"/>
              <a:t>is </a:t>
            </a:r>
            <a:r>
              <a:rPr lang="en-US" dirty="0"/>
              <a:t>the sum of the confidences of </a:t>
            </a:r>
            <a:r>
              <a:rPr lang="en-US" i="1" dirty="0"/>
              <a:t>u</a:t>
            </a:r>
            <a:r>
              <a:rPr lang="en-US" dirty="0"/>
              <a:t>'s edges that are incident to vertices in </a:t>
            </a:r>
            <a:r>
              <a:rPr lang="en-US" i="1" dirty="0" smtClean="0"/>
              <a:t>S.</a:t>
            </a:r>
            <a:endParaRPr lang="en-US" dirty="0" smtClean="0"/>
          </a:p>
          <a:p>
            <a:r>
              <a:rPr lang="en-US" dirty="0" smtClean="0"/>
              <a:t>Density and support thresholds.</a:t>
            </a:r>
          </a:p>
        </p:txBody>
      </p:sp>
      <p:pic>
        <p:nvPicPr>
          <p:cNvPr id="5" name="Picture 4"/>
          <p:cNvPicPr>
            <a:picLocks noChangeAspect="1"/>
          </p:cNvPicPr>
          <p:nvPr/>
        </p:nvPicPr>
        <p:blipFill>
          <a:blip r:embed="rId3"/>
          <a:stretch>
            <a:fillRect/>
          </a:stretch>
        </p:blipFill>
        <p:spPr>
          <a:xfrm>
            <a:off x="6043196" y="1481653"/>
            <a:ext cx="6148804" cy="4480607"/>
          </a:xfrm>
          <a:prstGeom prst="rect">
            <a:avLst/>
          </a:prstGeom>
        </p:spPr>
      </p:pic>
      <p:sp>
        <p:nvSpPr>
          <p:cNvPr id="6" name="TextBox 5"/>
          <p:cNvSpPr txBox="1"/>
          <p:nvPr/>
        </p:nvSpPr>
        <p:spPr>
          <a:xfrm>
            <a:off x="2425959" y="6432457"/>
            <a:ext cx="10066175" cy="646331"/>
          </a:xfrm>
          <a:prstGeom prst="rect">
            <a:avLst/>
          </a:prstGeom>
          <a:noFill/>
        </p:spPr>
        <p:txBody>
          <a:bodyPr wrap="square" rtlCol="0">
            <a:spAutoFit/>
          </a:bodyPr>
          <a:lstStyle/>
          <a:p>
            <a:r>
              <a:rPr lang="en-US" b="1" dirty="0" smtClean="0"/>
              <a:t>Jiang et al., </a:t>
            </a:r>
            <a:r>
              <a:rPr lang="en-US" b="1" dirty="0" err="1"/>
              <a:t>SPICi</a:t>
            </a:r>
            <a:r>
              <a:rPr lang="en-US" b="1" dirty="0"/>
              <a:t>: a fast clustering algorithm for large biological </a:t>
            </a:r>
            <a:r>
              <a:rPr lang="en-US" b="1" dirty="0" smtClean="0"/>
              <a:t>networks, 2010, Bioinformatics.</a:t>
            </a:r>
            <a:endParaRPr lang="en-US" b="1" dirty="0"/>
          </a:p>
          <a:p>
            <a:endParaRPr lang="en-US" b="1" dirty="0"/>
          </a:p>
        </p:txBody>
      </p:sp>
    </p:spTree>
    <p:extLst>
      <p:ext uri="{BB962C8B-B14F-4D97-AF65-F5344CB8AC3E}">
        <p14:creationId xmlns:p14="http://schemas.microsoft.com/office/powerpoint/2010/main" val="5713938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7" descr="Cov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1157" y="437161"/>
            <a:ext cx="3581472" cy="573980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stretch>
            <a:fillRect/>
          </a:stretch>
        </p:blipFill>
        <p:spPr>
          <a:xfrm>
            <a:off x="5054151" y="1027906"/>
            <a:ext cx="6148804" cy="4480607"/>
          </a:xfrm>
          <a:prstGeom prst="rect">
            <a:avLst/>
          </a:prstGeom>
        </p:spPr>
      </p:pic>
      <p:sp>
        <p:nvSpPr>
          <p:cNvPr id="6" name="TextBox 5"/>
          <p:cNvSpPr txBox="1"/>
          <p:nvPr/>
        </p:nvSpPr>
        <p:spPr>
          <a:xfrm>
            <a:off x="2425959" y="6432457"/>
            <a:ext cx="10066175" cy="646331"/>
          </a:xfrm>
          <a:prstGeom prst="rect">
            <a:avLst/>
          </a:prstGeom>
          <a:noFill/>
        </p:spPr>
        <p:txBody>
          <a:bodyPr wrap="square" rtlCol="0">
            <a:spAutoFit/>
          </a:bodyPr>
          <a:lstStyle/>
          <a:p>
            <a:r>
              <a:rPr lang="en-US" b="1" dirty="0" smtClean="0"/>
              <a:t>Jiang et al., </a:t>
            </a:r>
            <a:r>
              <a:rPr lang="en-US" b="1" dirty="0" err="1"/>
              <a:t>SPICi</a:t>
            </a:r>
            <a:r>
              <a:rPr lang="en-US" b="1" dirty="0"/>
              <a:t>: a fast clustering algorithm for large biological </a:t>
            </a:r>
            <a:r>
              <a:rPr lang="en-US" b="1" dirty="0" smtClean="0"/>
              <a:t>networks, 2010, Bioinformatics.</a:t>
            </a:r>
            <a:endParaRPr lang="en-US" b="1" dirty="0"/>
          </a:p>
          <a:p>
            <a:endParaRPr lang="en-US" b="1" dirty="0"/>
          </a:p>
        </p:txBody>
      </p:sp>
    </p:spTree>
    <p:extLst>
      <p:ext uri="{BB962C8B-B14F-4D97-AF65-F5344CB8AC3E}">
        <p14:creationId xmlns:p14="http://schemas.microsoft.com/office/powerpoint/2010/main" val="13072600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Pipeline</a:t>
            </a:r>
            <a:endParaRPr lang="en-US" b="1" dirty="0"/>
          </a:p>
        </p:txBody>
      </p:sp>
      <p:sp>
        <p:nvSpPr>
          <p:cNvPr id="4" name="Rounded Rectangle 3"/>
          <p:cNvSpPr/>
          <p:nvPr/>
        </p:nvSpPr>
        <p:spPr>
          <a:xfrm>
            <a:off x="4779036" y="598690"/>
            <a:ext cx="3292289" cy="65713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Download Data</a:t>
            </a:r>
            <a:endParaRPr lang="en-US" sz="2000" dirty="0">
              <a:solidFill>
                <a:schemeClr val="tx1"/>
              </a:solidFill>
            </a:endParaRPr>
          </a:p>
        </p:txBody>
      </p:sp>
      <p:sp>
        <p:nvSpPr>
          <p:cNvPr id="5" name="Rounded Rectangle 4"/>
          <p:cNvSpPr/>
          <p:nvPr/>
        </p:nvSpPr>
        <p:spPr>
          <a:xfrm>
            <a:off x="4732709" y="3408136"/>
            <a:ext cx="3443376" cy="64695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Correlation </a:t>
            </a:r>
            <a:r>
              <a:rPr lang="en-US" sz="2000" smtClean="0">
                <a:solidFill>
                  <a:schemeClr val="tx1"/>
                </a:solidFill>
              </a:rPr>
              <a:t>Network Construction</a:t>
            </a:r>
            <a:endParaRPr lang="en-US" sz="2000" dirty="0">
              <a:solidFill>
                <a:schemeClr val="tx1"/>
              </a:solidFill>
            </a:endParaRPr>
          </a:p>
        </p:txBody>
      </p:sp>
      <p:sp>
        <p:nvSpPr>
          <p:cNvPr id="6" name="Rounded Rectangle 5"/>
          <p:cNvSpPr/>
          <p:nvPr/>
        </p:nvSpPr>
        <p:spPr>
          <a:xfrm>
            <a:off x="4797698" y="1510016"/>
            <a:ext cx="3254966" cy="569833"/>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Gene expression </a:t>
            </a:r>
            <a:r>
              <a:rPr lang="en-US" sz="2000" dirty="0" smtClean="0">
                <a:solidFill>
                  <a:schemeClr val="tx1"/>
                </a:solidFill>
              </a:rPr>
              <a:t>Matrix</a:t>
            </a:r>
            <a:endParaRPr lang="en-US" sz="2000" dirty="0">
              <a:solidFill>
                <a:schemeClr val="tx1"/>
              </a:solidFill>
            </a:endParaRPr>
          </a:p>
        </p:txBody>
      </p:sp>
      <p:sp>
        <p:nvSpPr>
          <p:cNvPr id="7" name="Rounded Rectangle 6"/>
          <p:cNvSpPr/>
          <p:nvPr/>
        </p:nvSpPr>
        <p:spPr>
          <a:xfrm>
            <a:off x="4749642" y="4350990"/>
            <a:ext cx="3443376" cy="537887"/>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Differential Network Analysis</a:t>
            </a:r>
            <a:endParaRPr lang="en-US" sz="2000" dirty="0">
              <a:solidFill>
                <a:schemeClr val="tx1"/>
              </a:solidFill>
            </a:endParaRPr>
          </a:p>
        </p:txBody>
      </p:sp>
      <p:cxnSp>
        <p:nvCxnSpPr>
          <p:cNvPr id="9" name="Straight Arrow Connector 8"/>
          <p:cNvCxnSpPr>
            <a:stCxn id="6" idx="2"/>
            <a:endCxn id="12" idx="0"/>
          </p:cNvCxnSpPr>
          <p:nvPr/>
        </p:nvCxnSpPr>
        <p:spPr>
          <a:xfrm>
            <a:off x="6425181" y="2079849"/>
            <a:ext cx="8827" cy="2883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Rounded Rectangle 11"/>
          <p:cNvSpPr/>
          <p:nvPr/>
        </p:nvSpPr>
        <p:spPr>
          <a:xfrm>
            <a:off x="4768303" y="2368206"/>
            <a:ext cx="3331410" cy="698931"/>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1"/>
              </a:solidFill>
            </a:endParaRPr>
          </a:p>
        </p:txBody>
      </p:sp>
      <p:sp>
        <p:nvSpPr>
          <p:cNvPr id="14" name="Rounded Rectangle 13"/>
          <p:cNvSpPr/>
          <p:nvPr/>
        </p:nvSpPr>
        <p:spPr>
          <a:xfrm>
            <a:off x="4729966" y="5247121"/>
            <a:ext cx="3481344" cy="57794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smtClean="0">
                <a:solidFill>
                  <a:schemeClr val="tx1"/>
                </a:solidFill>
              </a:rPr>
              <a:t>Network Clustering </a:t>
            </a:r>
            <a:endParaRPr lang="en-US" sz="2000" dirty="0">
              <a:solidFill>
                <a:schemeClr val="tx1"/>
              </a:solidFill>
            </a:endParaRPr>
          </a:p>
        </p:txBody>
      </p:sp>
      <p:cxnSp>
        <p:nvCxnSpPr>
          <p:cNvPr id="18" name="Straight Arrow Connector 17"/>
          <p:cNvCxnSpPr>
            <a:stCxn id="7" idx="2"/>
            <a:endCxn id="14" idx="0"/>
          </p:cNvCxnSpPr>
          <p:nvPr/>
        </p:nvCxnSpPr>
        <p:spPr>
          <a:xfrm flipH="1">
            <a:off x="6470638" y="4888877"/>
            <a:ext cx="692" cy="3582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ounded Rectangle 37"/>
          <p:cNvSpPr/>
          <p:nvPr/>
        </p:nvSpPr>
        <p:spPr>
          <a:xfrm>
            <a:off x="4729966" y="6200241"/>
            <a:ext cx="3481344" cy="57794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GO Enrichment Analysis (GREAT)</a:t>
            </a:r>
            <a:endParaRPr lang="en-US" sz="2000" dirty="0">
              <a:solidFill>
                <a:schemeClr val="tx1"/>
              </a:solidFill>
            </a:endParaRPr>
          </a:p>
        </p:txBody>
      </p:sp>
      <p:cxnSp>
        <p:nvCxnSpPr>
          <p:cNvPr id="65" name="Straight Arrow Connector 64"/>
          <p:cNvCxnSpPr>
            <a:stCxn id="14" idx="2"/>
            <a:endCxn id="38" idx="0"/>
          </p:cNvCxnSpPr>
          <p:nvPr/>
        </p:nvCxnSpPr>
        <p:spPr>
          <a:xfrm>
            <a:off x="6470638" y="5825065"/>
            <a:ext cx="0" cy="3751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 idx="2"/>
            <a:endCxn id="6" idx="0"/>
          </p:cNvCxnSpPr>
          <p:nvPr/>
        </p:nvCxnSpPr>
        <p:spPr>
          <a:xfrm>
            <a:off x="6425181" y="1255827"/>
            <a:ext cx="0" cy="2541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12" idx="2"/>
            <a:endCxn id="5" idx="0"/>
          </p:cNvCxnSpPr>
          <p:nvPr/>
        </p:nvCxnSpPr>
        <p:spPr>
          <a:xfrm>
            <a:off x="6434008" y="3067137"/>
            <a:ext cx="20389" cy="34099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stCxn id="5" idx="2"/>
            <a:endCxn id="7" idx="0"/>
          </p:cNvCxnSpPr>
          <p:nvPr/>
        </p:nvCxnSpPr>
        <p:spPr>
          <a:xfrm>
            <a:off x="6454397" y="4055090"/>
            <a:ext cx="16933" cy="2959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3" name="Rounded Rectangle 82"/>
          <p:cNvSpPr/>
          <p:nvPr/>
        </p:nvSpPr>
        <p:spPr>
          <a:xfrm>
            <a:off x="871097" y="2196224"/>
            <a:ext cx="3331410" cy="698931"/>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tx1"/>
                </a:solidFill>
              </a:rPr>
              <a:t>Breast Cancer Tissue</a:t>
            </a:r>
            <a:endParaRPr lang="en-US" sz="2000" dirty="0">
              <a:solidFill>
                <a:schemeClr val="tx1"/>
              </a:solidFill>
            </a:endParaRPr>
          </a:p>
        </p:txBody>
      </p:sp>
      <p:sp>
        <p:nvSpPr>
          <p:cNvPr id="84" name="Rounded Rectangle 83"/>
          <p:cNvSpPr/>
          <p:nvPr/>
        </p:nvSpPr>
        <p:spPr>
          <a:xfrm>
            <a:off x="8772020" y="2228071"/>
            <a:ext cx="3331410" cy="698931"/>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Normal Breast Tissue</a:t>
            </a:r>
            <a:endParaRPr lang="en-US" sz="2000" dirty="0">
              <a:solidFill>
                <a:schemeClr val="tx1"/>
              </a:solidFill>
            </a:endParaRPr>
          </a:p>
        </p:txBody>
      </p:sp>
      <p:cxnSp>
        <p:nvCxnSpPr>
          <p:cNvPr id="86" name="Curved Connector 85"/>
          <p:cNvCxnSpPr>
            <a:stCxn id="83" idx="2"/>
            <a:endCxn id="5" idx="1"/>
          </p:cNvCxnSpPr>
          <p:nvPr/>
        </p:nvCxnSpPr>
        <p:spPr>
          <a:xfrm rot="16200000" flipH="1">
            <a:off x="3216526" y="2215430"/>
            <a:ext cx="836458" cy="2195907"/>
          </a:xfrm>
          <a:prstGeom prst="curved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87" name="Curved Connector 86"/>
          <p:cNvCxnSpPr>
            <a:stCxn id="84" idx="2"/>
            <a:endCxn id="5" idx="3"/>
          </p:cNvCxnSpPr>
          <p:nvPr/>
        </p:nvCxnSpPr>
        <p:spPr>
          <a:xfrm rot="5400000">
            <a:off x="8904600" y="2198487"/>
            <a:ext cx="804611" cy="2261640"/>
          </a:xfrm>
          <a:prstGeom prst="curvedConnector2">
            <a:avLst/>
          </a:prstGeom>
          <a:ln>
            <a:tailEnd type="triangle"/>
          </a:ln>
        </p:spPr>
        <p:style>
          <a:lnRef idx="1">
            <a:schemeClr val="dk1"/>
          </a:lnRef>
          <a:fillRef idx="0">
            <a:schemeClr val="dk1"/>
          </a:fillRef>
          <a:effectRef idx="0">
            <a:schemeClr val="dk1"/>
          </a:effectRef>
          <a:fontRef idx="minor">
            <a:schemeClr val="tx1"/>
          </a:fontRef>
        </p:style>
      </p:cxnSp>
      <p:sp>
        <p:nvSpPr>
          <p:cNvPr id="92" name="TextBox 91"/>
          <p:cNvSpPr txBox="1"/>
          <p:nvPr/>
        </p:nvSpPr>
        <p:spPr>
          <a:xfrm>
            <a:off x="4958946" y="2389720"/>
            <a:ext cx="2932469" cy="707886"/>
          </a:xfrm>
          <a:prstGeom prst="rect">
            <a:avLst/>
          </a:prstGeom>
          <a:noFill/>
        </p:spPr>
        <p:txBody>
          <a:bodyPr wrap="none" rtlCol="0">
            <a:spAutoFit/>
          </a:bodyPr>
          <a:lstStyle/>
          <a:p>
            <a:pPr algn="ctr"/>
            <a:r>
              <a:rPr lang="en-US" sz="2000" dirty="0"/>
              <a:t>Filter low expressed </a:t>
            </a:r>
            <a:r>
              <a:rPr lang="en-US" sz="2000" dirty="0" smtClean="0"/>
              <a:t>genes</a:t>
            </a:r>
          </a:p>
          <a:p>
            <a:pPr algn="ctr"/>
            <a:r>
              <a:rPr lang="en-US" sz="2000" dirty="0" smtClean="0"/>
              <a:t>(FPKM &lt; 1)</a:t>
            </a:r>
            <a:endParaRPr lang="en-US" sz="2000" dirty="0"/>
          </a:p>
        </p:txBody>
      </p:sp>
    </p:spTree>
    <p:extLst>
      <p:ext uri="{BB962C8B-B14F-4D97-AF65-F5344CB8AC3E}">
        <p14:creationId xmlns:p14="http://schemas.microsoft.com/office/powerpoint/2010/main" val="23272844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11020</TotalTime>
  <Words>1212</Words>
  <Application>Microsoft Macintosh PowerPoint</Application>
  <PresentationFormat>Widescreen</PresentationFormat>
  <Paragraphs>240</Paragraphs>
  <Slides>17</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 Light</vt:lpstr>
      <vt:lpstr>Arial</vt:lpstr>
      <vt:lpstr>Calibri</vt:lpstr>
      <vt:lpstr>Times New Roman</vt:lpstr>
      <vt:lpstr>Office Theme</vt:lpstr>
      <vt:lpstr>Co-expression Network analysis of Breast Cancer using RNA-Seq dataset</vt:lpstr>
      <vt:lpstr>Outline</vt:lpstr>
      <vt:lpstr>Introduction</vt:lpstr>
      <vt:lpstr>Aims</vt:lpstr>
      <vt:lpstr>Dataset</vt:lpstr>
      <vt:lpstr>Methods: Co-expression Network Construction</vt:lpstr>
      <vt:lpstr>SPICi: Network Clustering tool</vt:lpstr>
      <vt:lpstr>PowerPoint Presentation</vt:lpstr>
      <vt:lpstr>Pipeline</vt:lpstr>
      <vt:lpstr>Results- Network Properties</vt:lpstr>
      <vt:lpstr>Pearson V/S Spearman Correlation</vt:lpstr>
      <vt:lpstr>Differential network analysis</vt:lpstr>
      <vt:lpstr>GO enrichment of Breast cancer clusters</vt:lpstr>
      <vt:lpstr>PowerPoint Presentation</vt:lpstr>
      <vt:lpstr>Conclusions</vt:lpstr>
      <vt:lpstr>Future Work</vt:lpstr>
      <vt:lpstr>Acknowledgment</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238</cp:revision>
  <dcterms:created xsi:type="dcterms:W3CDTF">2017-04-24T16:34:03Z</dcterms:created>
  <dcterms:modified xsi:type="dcterms:W3CDTF">2017-05-05T14:30:50Z</dcterms:modified>
</cp:coreProperties>
</file>

<file path=docProps/thumbnail.jpeg>
</file>